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notesSlides/notesSlide11.xml" ContentType="application/vnd.openxmlformats-officedocument.presentationml.notesSlide+xml"/>
  <Override PartName="/ppt/embeddings/Microsoft_Equation22.bin" ContentType="application/vnd.openxmlformats-officedocument.oleObject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embeddings/Microsoft_Equation8.bin" ContentType="application/vnd.openxmlformats-officedocument.oleObject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1.xml" ContentType="application/vnd.openxmlformats-officedocument.presentationml.slide+xml"/>
  <Override PartName="/ppt/slides/slide51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Default Extension="wmf" ContentType="image/x-wmf"/>
  <Override PartName="/ppt/notesSlides/notesSlide15.xml" ContentType="application/vnd.openxmlformats-officedocument.presentationml.notesSlide+xml"/>
  <Override PartName="/ppt/embeddings/Microsoft_Equation12.bin" ContentType="application/vnd.openxmlformats-officedocument.oleObject"/>
  <Override PartName="/ppt/notesSlides/notesSlide4.xml" ContentType="application/vnd.openxmlformats-officedocument.presentationml.notesSlide+xml"/>
  <Override PartName="/ppt/embeddings/Microsoft_Equation11.bin" ContentType="application/vnd.openxmlformats-officedocument.oleObject"/>
  <Override PartName="/ppt/embeddings/Microsoft_Equation19.bin" ContentType="application/vnd.openxmlformats-officedocument.oleObject"/>
  <Override PartName="/ppt/embeddings/Microsoft_Equation20.bin" ContentType="application/vnd.openxmlformats-officedocument.oleObject"/>
  <Override PartName="/ppt/embeddings/Microsoft_Equation4.bin" ContentType="application/vnd.openxmlformats-officedocument.oleObject"/>
  <Override PartName="/ppt/slides/slide13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Microsoft_Equation23.bin" ContentType="application/vnd.openxmlformats-officedocument.oleObject"/>
  <Override PartName="/ppt/embeddings/Microsoft_Equation5.bin" ContentType="application/vnd.openxmlformats-officedocument.oleObject"/>
  <Default Extension="pict" ContentType="image/pict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embeddings/Microsoft_Equation18.bin" ContentType="application/vnd.openxmlformats-officedocument.oleObject"/>
  <Override PartName="/ppt/slideLayouts/slideLayout4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Layouts/slideLayout6.xml" ContentType="application/vnd.openxmlformats-officedocument.presentationml.slideLayout+xml"/>
  <Default Extension="emf" ContentType="image/x-emf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Override PartName="/ppt/notesSlides/notesSlide18.xml" ContentType="application/vnd.openxmlformats-officedocument.presentationml.notesSlide+xml"/>
  <Default Extension="png" ContentType="image/png"/>
  <Override PartName="/ppt/embeddings/Microsoft_Equation1.bin" ContentType="application/vnd.openxmlformats-officedocument.oleObject"/>
  <Override PartName="/ppt/slides/slide27.xml" ContentType="application/vnd.openxmlformats-officedocument.presentationml.slide+xml"/>
  <Override PartName="/docProps/core.xml" ContentType="application/vnd.openxmlformats-package.core-properties+xml"/>
  <Override PartName="/ppt/embeddings/Microsoft_Equation24.bin" ContentType="application/vnd.openxmlformats-officedocument.oleObject"/>
  <Override PartName="/ppt/slides/slide31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Override PartName="/ppt/embeddings/Microsoft_Equation3.bin" ContentType="application/vnd.openxmlformats-officedocument.oleObject"/>
  <Override PartName="/ppt/notesSlides/notesSlide24.xml" ContentType="application/vnd.openxmlformats-officedocument.presentationml.notes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8.xml" ContentType="application/vnd.openxmlformats-officedocument.presentationml.notesSlide+xml"/>
  <Override PartName="/ppt/theme/theme2.xml" ContentType="application/vnd.openxmlformats-officedocument.theme+xml"/>
  <Override PartName="/ppt/embeddings/Microsoft_Equation15.bin" ContentType="application/vnd.openxmlformats-officedocument.oleObject"/>
  <Override PartName="/ppt/notesSlides/notesSlide27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45.xml" ContentType="application/vnd.openxmlformats-officedocument.presentationml.slide+xml"/>
  <Override PartName="/ppt/notesSlides/notesSlide2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50.xml" ContentType="application/vnd.openxmlformats-officedocument.presentationml.slide+xml"/>
  <Override PartName="/ppt/embeddings/Microsoft_Equation25.bin" ContentType="application/vnd.openxmlformats-officedocument.oleObject"/>
  <Override PartName="/ppt/embeddings/Microsoft_Equation16.bin" ContentType="application/vnd.openxmlformats-officedocument.oleObject"/>
  <Override PartName="/ppt/notesSlides/notesSlide3.xml" ContentType="application/vnd.openxmlformats-officedocument.presentationml.notesSlide+xml"/>
  <Override PartName="/ppt/notesSlides/notesSlide29.xml" ContentType="application/vnd.openxmlformats-officedocument.presentationml.notesSlide+xml"/>
  <Default Extension="xml" ContentType="application/xml"/>
  <Override PartName="/ppt/embeddings/Microsoft_Equation14.bin" ContentType="application/vnd.openxmlformats-officedocument.oleObject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embeddings/oleObject1.bin" ContentType="application/vnd.openxmlformats-officedocument.oleObject"/>
  <Override PartName="/ppt/embeddings/Microsoft_Equation10.bin" ContentType="application/vnd.openxmlformats-officedocument.oleObject"/>
  <Override PartName="/ppt/slides/slide34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12.xml" ContentType="application/vnd.openxmlformats-officedocument.presentationml.notesSlide+xml"/>
  <Override PartName="/ppt/embeddings/Microsoft_Equation7.bin" ContentType="application/vnd.openxmlformats-officedocument.oleObject"/>
  <Override PartName="/ppt/notesSlides/notesSlide5.xml" ContentType="application/vnd.openxmlformats-officedocument.presentationml.notesSlide+xml"/>
  <Override PartName="/ppt/slides/slide49.xml" ContentType="application/vnd.openxmlformats-officedocument.presentationml.slide+xml"/>
  <Override PartName="/ppt/slideLayouts/slideLayout1.xml" ContentType="application/vnd.openxmlformats-officedocument.presentationml.slideLayout+xml"/>
  <Override PartName="/ppt/embeddings/Microsoft_Equation13.bin" ContentType="application/vnd.openxmlformats-officedocument.oleObject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jpeg" ContentType="image/jpeg"/>
  <Override PartName="/ppt/notesSlides/notesSlide33.xml" ContentType="application/vnd.openxmlformats-officedocument.presentationml.notes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8.xml" ContentType="application/vnd.openxmlformats-officedocument.presentationml.slide+xml"/>
  <Override PartName="/ppt/embeddings/Microsoft_Equation9.bin" ContentType="application/vnd.openxmlformats-officedocument.oleObject"/>
  <Override PartName="/ppt/slides/slide15.xml" ContentType="application/vnd.openxmlformats-officedocument.presentationml.slide+xml"/>
  <Override PartName="/ppt/embeddings/Microsoft_Equation6.bin" ContentType="application/vnd.openxmlformats-officedocument.oleObject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embeddings/Microsoft_Equation17.bin" ContentType="application/vnd.openxmlformats-officedocument.oleObject"/>
  <Override PartName="/ppt/slides/slide3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notesSlides/notesSlide20.xml" ContentType="application/vnd.openxmlformats-officedocument.presentationml.notesSlide+xml"/>
  <Override PartName="/ppt/embeddings/Microsoft_Equation21.bin" ContentType="application/vnd.openxmlformats-officedocument.oleObject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54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307" r:id="rId17"/>
    <p:sldId id="273" r:id="rId18"/>
    <p:sldId id="274" r:id="rId19"/>
    <p:sldId id="308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309" r:id="rId32"/>
    <p:sldId id="286" r:id="rId33"/>
    <p:sldId id="287" r:id="rId34"/>
    <p:sldId id="288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45" d="100"/>
          <a:sy n="45" d="100"/>
        </p:scale>
        <p:origin x="-12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theme" Target="theme/theme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viewProps" Target="viewProps.xml"/><Relationship Id="rId59" Type="http://schemas.openxmlformats.org/officeDocument/2006/relationships/tableStyles" Target="tableStyles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printerSettings" Target="printerSettings/printerSettings1.bin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presProps" Target="presProp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ict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47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Relationship Id="rId3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ict"/><Relationship Id="rId1" Type="http://schemas.openxmlformats.org/officeDocument/2006/relationships/image" Target="../media/image50.pict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3" Type="http://schemas.openxmlformats.org/officeDocument/2006/relationships/image" Target="../media/image58.pict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ict"/><Relationship Id="rId3" Type="http://schemas.openxmlformats.org/officeDocument/2006/relationships/image" Target="../media/image61.wmf"/><Relationship Id="rId1" Type="http://schemas.openxmlformats.org/officeDocument/2006/relationships/image" Target="../media/image60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ict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ict"/><Relationship Id="rId3" Type="http://schemas.openxmlformats.org/officeDocument/2006/relationships/image" Target="../media/image32.pict"/><Relationship Id="rId1" Type="http://schemas.openxmlformats.org/officeDocument/2006/relationships/image" Target="../media/image30.pict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ict"/><Relationship Id="rId3" Type="http://schemas.openxmlformats.org/officeDocument/2006/relationships/image" Target="../media/image32.pict"/><Relationship Id="rId1" Type="http://schemas.openxmlformats.org/officeDocument/2006/relationships/image" Target="../media/image34.pict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ict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ict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EB33-C497-9D42-9F81-A95EA7E2450F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834A1-1D3E-1842-9F89-4A7171BD8B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4" Type="http://schemas.openxmlformats.org/officeDocument/2006/relationships/hyperlink" Target="http://www.nature.com/nature/journal/v438/n7064/abs/438043a.html%23a2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hyperlink" Target="http://www.nature.com/nature/journal/v438/n7064/abs/438043a.html%23a1" TargetMode="External"/><Relationship Id="rId5" Type="http://schemas.openxmlformats.org/officeDocument/2006/relationships/hyperlink" Target="http://www.nature.com/nature/journal/v438/n7064/abs/438043a.html%23a4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be chaotic or not 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Systems</a:t>
            </a:r>
            <a:r>
              <a:rPr lang="en-US" baseline="0" dirty="0" smtClean="0"/>
              <a:t> have nonlinearities that make it difficult to analyze, only recently do we understand these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Motivation for studying our experiment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Pendulum – simple, but gets complicated at large amplitudes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Calibri" charset="0"/>
              </a:rPr>
              <a:t>Wikipedia.org</a:t>
            </a:r>
            <a:endParaRPr lang="en-US" sz="1200" dirty="0" smtClean="0">
              <a:solidFill>
                <a:schemeClr val="tx1"/>
              </a:solidFill>
              <a:latin typeface="Calibri" charset="0"/>
            </a:endParaRP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-Some examples of synchronization between two dynamical</a:t>
            </a:r>
            <a:r>
              <a:rPr lang="en-US" baseline="0" dirty="0" smtClean="0"/>
              <a:t> systems</a:t>
            </a:r>
          </a:p>
          <a:p>
            <a:r>
              <a:rPr lang="en-US" baseline="0" dirty="0" smtClean="0"/>
              <a:t>-Lag synchronization can be combined with either phase synchronization or amplitude synchronization</a:t>
            </a:r>
          </a:p>
          <a:p>
            <a:r>
              <a:rPr lang="en-US" baseline="0" dirty="0" smtClean="0"/>
              <a:t>-add corresponding periodic cases</a:t>
            </a:r>
          </a:p>
          <a:p>
            <a:r>
              <a:rPr lang="en-US" baseline="0" dirty="0" smtClean="0"/>
              <a:t>-two experimental systems not completely identical</a:t>
            </a:r>
          </a:p>
          <a:p>
            <a:r>
              <a:rPr lang="en-US" baseline="0" dirty="0" smtClean="0"/>
              <a:t>-say more about phase/phase sync for chaotic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-still nonlinearity,</a:t>
            </a:r>
            <a:r>
              <a:rPr lang="en-US" baseline="0" dirty="0" smtClean="0"/>
              <a:t> so difficult to analyze</a:t>
            </a:r>
          </a:p>
          <a:p>
            <a:r>
              <a:rPr lang="en-US" baseline="0" dirty="0" smtClean="0"/>
              <a:t>-to control synchronization, what parameters can we change?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-In</a:t>
            </a:r>
            <a:r>
              <a:rPr lang="en-US" baseline="0" dirty="0" smtClean="0"/>
              <a:t> most experiments, it is difficult to change the time delays, but neurons always have coupling delays</a:t>
            </a:r>
          </a:p>
          <a:p>
            <a:r>
              <a:rPr lang="en-US" baseline="0" dirty="0" smtClean="0"/>
              <a:t>-Leech-Heart interneuron model</a:t>
            </a:r>
          </a:p>
          <a:p>
            <a:r>
              <a:rPr lang="en-US" baseline="0" dirty="0" smtClean="0"/>
              <a:t>-use term splay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-We have a system where the coupling delay is easily varied</a:t>
            </a:r>
            <a:r>
              <a:rPr lang="en-US" baseline="0" dirty="0" smtClean="0"/>
              <a:t> experimentally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-Note here that both coupling delay and feedback delay are the same</a:t>
            </a:r>
          </a:p>
          <a:p>
            <a:r>
              <a:rPr lang="en-US" dirty="0" smtClean="0"/>
              <a:t>-E,F,G filtering (on next slide)</a:t>
            </a:r>
          </a:p>
          <a:p>
            <a:r>
              <a:rPr lang="en-US" dirty="0" smtClean="0"/>
              <a:t>-explain</a:t>
            </a:r>
            <a:r>
              <a:rPr lang="en-US" baseline="0" dirty="0" smtClean="0"/>
              <a:t> DC bias</a:t>
            </a:r>
          </a:p>
          <a:p>
            <a:r>
              <a:rPr lang="en-US" baseline="0" dirty="0" smtClean="0"/>
              <a:t>-change all parameters- specify </a:t>
            </a:r>
          </a:p>
          <a:p>
            <a:r>
              <a:rPr lang="en-US" baseline="0" dirty="0" smtClean="0"/>
              <a:t>-point out coupling matrix for </a:t>
            </a:r>
            <a:r>
              <a:rPr lang="en-US" baseline="0" dirty="0" err="1" smtClean="0"/>
              <a:t>unidirectonal</a:t>
            </a:r>
            <a:r>
              <a:rPr lang="en-US" baseline="0" dirty="0" smtClean="0"/>
              <a:t> 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-1.2 periodic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-The coupling delay is varied, keeping the other parameters the same, and keeping each of the coupling delays identical to one another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-Isochronal syncrhony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-As I increase the coupling delay, four distinct synchronization behaviors occur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-in-phase versus out-of-phase: delay synchrony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-For the delay values shown on this slide, the corresponding behavior is the only stable behavior, so for any initial conditions, this is the behavior that the system settles into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-For some values of delay that fall between the values shown here, there may be a bistability between two of the four behaviors, meaning that for some initial conditions, the result is one behavior, but for other initial conditions, the result is another behavior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-These are the only four behaviors present for any coupling delay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40F1B7-E81C-3147-85B9-104FAB0913B6}" type="slidenum">
              <a:rPr lang="en-US">
                <a:latin typeface="Calibri" charset="0"/>
              </a:rPr>
              <a:pPr/>
              <a:t>25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-The coupling delay is varied, keeping the other parameters the same, and keeping each of the coupling delays identical to one another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-Isochronal syncrhony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-As I increase the coupling delay, four distinct synchronization behaviors occur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-in-phase versus out-of-phase: delay synchrony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-For the delay values shown on this slide, the corresponding behavior is the only stable behavior, so for any initial conditions, this is the behavior that the system settles into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-For some values of delay that fall between the values shown here, there may be a bistability between two of the four behaviors, meaning that for some initial conditions, the result is one behavior, but for other initial conditions, the result is another behavior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-These are the only four behaviors present for any coupling delay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40F1B7-E81C-3147-85B9-104FAB0913B6}" type="slidenum">
              <a:rPr lang="en-US">
                <a:latin typeface="Calibri" charset="0"/>
              </a:rPr>
              <a:pPr/>
              <a:t>26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-The coupling delay is varied, keeping the other parameters the same, and keeping each of the coupling delays identical to one another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-Isochronal syncrhony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-As I increase the coupling delay, four distinct synchronization behaviors occur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-in-phase versus out-of-phase: delay synchrony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-For the delay values shown on this slide, the corresponding behavior is the only stable behavior, so for any initial conditions, this is the behavior that the system settles into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-For some values of delay that fall between the values shown here, there may be a bistability between two of the four behaviors, meaning that for some initial conditions, the result is one behavior, but for other initial conditions, the result is another behavior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-These are the only four behaviors present for any coupling delay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40F1B7-E81C-3147-85B9-104FAB0913B6}" type="slidenum">
              <a:rPr lang="en-US">
                <a:latin typeface="Calibri" charset="0"/>
              </a:rPr>
              <a:pPr/>
              <a:t>27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– sensitive to initial conditions/predictability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Weather huge complexity, impossible to simulate and analyzing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1"/>
                </a:solidFill>
                <a:latin typeface="Calibri" charset="0"/>
              </a:rPr>
              <a:t>Pictures from Wikipedia</a:t>
            </a:r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-The coupling delay is varied, keeping the other parameters the same, and keeping each of the coupling delays identical to one another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-Isochronal syncrhony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-As I increase the coupling delay, four distinct synchronization behaviors occur 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-in-phase versus out-of-phase: delay synchrony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-For the delay values shown on this slide, the corresponding behavior is the only stable behavior, so for any initial conditions, this is the behavior that the system settles into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-For some values of delay that fall between the values shown here, there may be a bistability between two of the four behaviors, meaning that for some initial conditions, the result is one behavior, but for other initial conditions, the result is another behavior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-These are the only four behaviors present for any coupling delay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40F1B7-E81C-3147-85B9-104FAB0913B6}" type="slidenum">
              <a:rPr lang="en-US">
                <a:latin typeface="Calibri" charset="0"/>
              </a:rPr>
              <a:pPr/>
              <a:t>28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-This illustrates the frequency of occurrence of each of the four behaviors as time delay is increased</a:t>
            </a:r>
          </a:p>
          <a:p>
            <a:pPr eaLnBrk="1" hangingPunct="1"/>
            <a:r>
              <a:rPr lang="en-US" smtClean="0"/>
              <a:t>-We’d like to further increase the time delay to see if this trend continues, or if there is some different behaviors for long time delays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99DE7D9-2C6C-574C-BF9C-28929DC3E59C}" type="slidenum">
              <a:rPr lang="en-US" smtClean="0">
                <a:latin typeface="Calibri" charset="0"/>
              </a:rPr>
              <a:pPr/>
              <a:t>29</a:t>
            </a:fld>
            <a:endParaRPr lang="en-US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Briefly discuss stability calculations</a:t>
            </a:r>
          </a:p>
          <a:p>
            <a:r>
              <a:rPr lang="en-US" dirty="0" smtClean="0"/>
              <a:t>Show comparison of MSF with experiment (one transition?)</a:t>
            </a:r>
          </a:p>
          <a:p>
            <a:r>
              <a:rPr lang="en-US" dirty="0" smtClean="0"/>
              <a:t>-’coupling delay’ on </a:t>
            </a:r>
            <a:r>
              <a:rPr lang="en-US" dirty="0" err="1" smtClean="0"/>
              <a:t>x</a:t>
            </a:r>
            <a:r>
              <a:rPr lang="en-US" dirty="0" smtClean="0"/>
              <a:t> axis</a:t>
            </a:r>
          </a:p>
          <a:p>
            <a:r>
              <a:rPr lang="en-US" dirty="0" smtClean="0"/>
              <a:t>-change</a:t>
            </a:r>
            <a:r>
              <a:rPr lang="en-US" baseline="0" dirty="0" smtClean="0"/>
              <a:t> of stability of different patterns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-So we</a:t>
            </a:r>
            <a:r>
              <a:rPr lang="en-US" baseline="0" dirty="0" smtClean="0"/>
              <a:t> know some of the synchronization types for two systems, let’s talk about the synchronization that can occur for multiple coupled systems</a:t>
            </a:r>
          </a:p>
          <a:p>
            <a:r>
              <a:rPr lang="en-US" baseline="0" dirty="0" smtClean="0"/>
              <a:t>-Our experiments focus on cases with no </a:t>
            </a:r>
            <a:r>
              <a:rPr lang="en-US" baseline="0" dirty="0" err="1" smtClean="0"/>
              <a:t>intragroup</a:t>
            </a:r>
            <a:r>
              <a:rPr lang="en-US" baseline="0" dirty="0" smtClean="0"/>
              <a:t> coupling, but the theory can include other cases</a:t>
            </a:r>
          </a:p>
          <a:p>
            <a:endParaRPr lang="en-US" dirty="0" smtClean="0"/>
          </a:p>
          <a:p>
            <a:r>
              <a:rPr lang="en-US" dirty="0" smtClean="0"/>
              <a:t>-</a:t>
            </a:r>
            <a:r>
              <a:rPr lang="en-US" dirty="0" err="1" smtClean="0"/>
              <a:t>Sorrentino</a:t>
            </a:r>
            <a:r>
              <a:rPr lang="en-US" dirty="0" smtClean="0"/>
              <a:t> and </a:t>
            </a:r>
            <a:r>
              <a:rPr lang="en-US" dirty="0" err="1" smtClean="0"/>
              <a:t>Ott</a:t>
            </a:r>
            <a:r>
              <a:rPr lang="en-US" dirty="0" smtClean="0"/>
              <a:t> developed a Master Stability Function (MSF) analysis for group sync</a:t>
            </a:r>
          </a:p>
          <a:p>
            <a:pPr>
              <a:spcBef>
                <a:spcPts val="0"/>
              </a:spcBef>
            </a:pPr>
            <a:r>
              <a:rPr lang="en-US" dirty="0" err="1" smtClean="0"/>
              <a:t>Dahms</a:t>
            </a:r>
            <a:r>
              <a:rPr lang="en-US" dirty="0" smtClean="0"/>
              <a:t>, et al. extended the analysis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Mention</a:t>
            </a:r>
            <a:r>
              <a:rPr lang="en-US" baseline="0" dirty="0" smtClean="0"/>
              <a:t> chaotic dynamics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-two possible groups of neurons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uni</a:t>
            </a:r>
            <a:r>
              <a:rPr lang="en-US" dirty="0" smtClean="0"/>
              <a:t>-hemispheric</a:t>
            </a:r>
            <a:r>
              <a:rPr lang="en-US" baseline="0" dirty="0" smtClean="0"/>
              <a:t> sleep as far-fetched examples (</a:t>
            </a:r>
            <a:r>
              <a:rPr lang="en-US" baseline="0" dirty="0" err="1" smtClean="0"/>
              <a:t>pic</a:t>
            </a:r>
            <a:r>
              <a:rPr lang="en-US" baseline="0" dirty="0" smtClean="0"/>
              <a:t> from </a:t>
            </a:r>
            <a:r>
              <a:rPr lang="en-US" baseline="0" dirty="0" err="1" smtClean="0"/>
              <a:t>wikipedia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-where is this observed - seals</a:t>
            </a:r>
          </a:p>
          <a:p>
            <a:r>
              <a:rPr lang="en-US" baseline="0" dirty="0" smtClean="0"/>
              <a:t>-marine and avian animals</a:t>
            </a:r>
          </a:p>
          <a:p>
            <a:r>
              <a:rPr lang="en-US" baseline="0" dirty="0" smtClean="0"/>
              <a:t>-each half of the brain is doing something different, coupling between various neurons</a:t>
            </a:r>
          </a:p>
          <a:p>
            <a:r>
              <a:rPr lang="en-US" baseline="0" dirty="0" smtClean="0"/>
              <a:t>-Asymmetrical Slow-wave Sleep</a:t>
            </a:r>
          </a:p>
          <a:p>
            <a:r>
              <a:rPr lang="en-US" baseline="0" dirty="0" smtClean="0"/>
              <a:t>-Here, right shows higher synchronization in slow wave activity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-As you</a:t>
            </a:r>
            <a:r>
              <a:rPr lang="en-US" baseline="0" dirty="0" smtClean="0"/>
              <a:t> can see, there are no coupling links between nodes of the same group</a:t>
            </a:r>
          </a:p>
          <a:p>
            <a:r>
              <a:rPr lang="en-US" baseline="0" dirty="0" smtClean="0"/>
              <a:t>-remarkable that no direct coupling between nodes in the same group, but identical synchrony, though only coupled through mediating nodes of other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-complex/chaotic</a:t>
            </a:r>
            <a:r>
              <a:rPr lang="en-US" baseline="0" dirty="0" smtClean="0"/>
              <a:t> 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-Note here that both coupling delay and feedback delay are the same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-point out beta values</a:t>
            </a:r>
          </a:p>
          <a:p>
            <a:r>
              <a:rPr lang="en-US" dirty="0" smtClean="0"/>
              <a:t>-apples</a:t>
            </a:r>
            <a:r>
              <a:rPr lang="en-US" baseline="0" dirty="0" smtClean="0"/>
              <a:t> and oranges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-coupling</a:t>
            </a:r>
            <a:r>
              <a:rPr lang="en-US" baseline="0" dirty="0" smtClean="0"/>
              <a:t> matrix K, with </a:t>
            </a:r>
            <a:r>
              <a:rPr lang="en-US" baseline="0" dirty="0" err="1" smtClean="0"/>
              <a:t>eigenvalues</a:t>
            </a:r>
            <a:r>
              <a:rPr lang="en-US" baseline="0" dirty="0" smtClean="0"/>
              <a:t> gamma</a:t>
            </a:r>
          </a:p>
          <a:p>
            <a:r>
              <a:rPr lang="en-US" baseline="0" dirty="0" smtClean="0"/>
              <a:t>-calculate MSF (max </a:t>
            </a:r>
            <a:r>
              <a:rPr lang="en-US" baseline="0" dirty="0" err="1" smtClean="0"/>
              <a:t>Lyap</a:t>
            </a:r>
            <a:r>
              <a:rPr lang="en-US" baseline="0" dirty="0" smtClean="0"/>
              <a:t> exp) for different gammas, plot as a function of two beta parameters (color is MSF, lambda max, max </a:t>
            </a:r>
            <a:r>
              <a:rPr lang="en-US" baseline="0" dirty="0" err="1" smtClean="0"/>
              <a:t>Lyap</a:t>
            </a:r>
            <a:r>
              <a:rPr lang="en-US" baseline="0" dirty="0" smtClean="0"/>
              <a:t> exp)</a:t>
            </a:r>
          </a:p>
          <a:p>
            <a:r>
              <a:rPr lang="en-US" baseline="0" dirty="0" smtClean="0"/>
              <a:t>-+/- 1 </a:t>
            </a:r>
            <a:r>
              <a:rPr lang="en-US" baseline="0" dirty="0" err="1" smtClean="0"/>
              <a:t>eigenvalue</a:t>
            </a:r>
            <a:r>
              <a:rPr lang="en-US" baseline="0" dirty="0" smtClean="0"/>
              <a:t> corresponds to longitudinal perturbations in the synchronous manifold, so determines nature of dynamics of coupled system, red/yellow chaotic, white periodic, blue/green fixed point; symmetry considerations result in identical MSF for +/- 1 </a:t>
            </a:r>
            <a:r>
              <a:rPr lang="en-US" baseline="0" dirty="0" err="1" smtClean="0"/>
              <a:t>eigenvalues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baseline="0" dirty="0" smtClean="0"/>
              <a:t>0 </a:t>
            </a:r>
            <a:r>
              <a:rPr lang="en-US" baseline="0" dirty="0" err="1" smtClean="0"/>
              <a:t>eigenvalues</a:t>
            </a:r>
            <a:r>
              <a:rPr lang="en-US" baseline="0" dirty="0" smtClean="0"/>
              <a:t> correspond to perturbations away from the group synchronous manifold, so tell stability of group synch solution – blue/green stable</a:t>
            </a:r>
          </a:p>
          <a:p>
            <a:pPr>
              <a:buFontTx/>
              <a:buChar char="-"/>
            </a:pPr>
            <a:r>
              <a:rPr lang="en-US" baseline="0" dirty="0" smtClean="0"/>
              <a:t>-three points we will consider – two with identical parameters for two groups, one with very different beta parameter for each group – all three points should give chaotic dynamics and stable group sync</a:t>
            </a:r>
          </a:p>
          <a:p>
            <a:pPr>
              <a:buFontTx/>
              <a:buChar char="-"/>
            </a:pPr>
            <a:r>
              <a:rPr lang="en-US" baseline="0" dirty="0" smtClean="0"/>
              <a:t>-may want to flip back here on later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www.youtube.com/watch?v</a:t>
            </a:r>
            <a:r>
              <a:rPr lang="en-US" dirty="0" smtClean="0"/>
              <a:t>=</a:t>
            </a:r>
            <a:r>
              <a:rPr lang="en-US" dirty="0" err="1" smtClean="0"/>
              <a:t>JWToUATLGzs&amp;feature</a:t>
            </a:r>
            <a:r>
              <a:rPr lang="en-US" dirty="0" smtClean="0"/>
              <a:t>=</a:t>
            </a:r>
            <a:r>
              <a:rPr lang="en-US" dirty="0" err="1" smtClean="0"/>
              <a:t>youtu.be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Time keeping/GPS</a:t>
            </a:r>
            <a:r>
              <a:rPr lang="en-US" baseline="0" dirty="0" smtClean="0"/>
              <a:t> – Receiver calculates time delay of message transit from satellites, and uses the satellite positions to calculate position on the ground – satellite clocks must be synchronized</a:t>
            </a:r>
          </a:p>
          <a:p>
            <a:endParaRPr lang="en-US" dirty="0" smtClean="0"/>
          </a:p>
          <a:p>
            <a:r>
              <a:rPr lang="en-US" dirty="0" smtClean="0"/>
              <a:t>Chaotic and periodic</a:t>
            </a:r>
            <a:r>
              <a:rPr lang="en-US" baseline="0" dirty="0" smtClean="0"/>
              <a:t> systems can synchronize – well-known, and necessary in many applications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Wikipedia.org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-interesting that even though group B has the smaller amplitude, it is the leader of the lagged</a:t>
            </a:r>
            <a:r>
              <a:rPr lang="en-US" baseline="0" dirty="0" smtClean="0"/>
              <a:t> synchrony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-show generality, details are less important – other instances</a:t>
            </a:r>
            <a:r>
              <a:rPr lang="en-US" baseline="0" dirty="0" smtClean="0"/>
              <a:t> where this happens</a:t>
            </a:r>
            <a:endParaRPr lang="en-US" dirty="0" smtClean="0"/>
          </a:p>
          <a:p>
            <a:r>
              <a:rPr lang="en-US" dirty="0" smtClean="0"/>
              <a:t>Talk about the different structures we tried with group sync</a:t>
            </a:r>
          </a:p>
          <a:p>
            <a:r>
              <a:rPr lang="en-US" dirty="0" smtClean="0"/>
              <a:t>Mention (show?) conditions on coupling matrix</a:t>
            </a:r>
          </a:p>
          <a:p>
            <a:r>
              <a:rPr lang="en-US" dirty="0" smtClean="0"/>
              <a:t>Show pictures of different networks</a:t>
            </a:r>
          </a:p>
          <a:p>
            <a:r>
              <a:rPr lang="en-US" dirty="0" smtClean="0"/>
              <a:t>Include larger network simulations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-show generality, details are less important – other instances</a:t>
            </a:r>
            <a:r>
              <a:rPr lang="en-US" baseline="0" dirty="0" smtClean="0"/>
              <a:t> where this happens</a:t>
            </a:r>
            <a:endParaRPr lang="en-US" dirty="0" smtClean="0"/>
          </a:p>
          <a:p>
            <a:r>
              <a:rPr lang="en-US" dirty="0" smtClean="0"/>
              <a:t>Talk about the different structures we tried with group sync</a:t>
            </a:r>
          </a:p>
          <a:p>
            <a:r>
              <a:rPr lang="en-US" dirty="0" smtClean="0"/>
              <a:t>Mention (show?) conditions on coupling matrix</a:t>
            </a:r>
          </a:p>
          <a:p>
            <a:r>
              <a:rPr lang="en-US" dirty="0" smtClean="0"/>
              <a:t>Show pictures of different networks</a:t>
            </a:r>
          </a:p>
          <a:p>
            <a:r>
              <a:rPr lang="en-US" dirty="0" smtClean="0"/>
              <a:t>Include larger network simulations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-show generality, details are less important – other instances</a:t>
            </a:r>
            <a:r>
              <a:rPr lang="en-US" baseline="0" dirty="0" smtClean="0"/>
              <a:t> where this happens</a:t>
            </a:r>
            <a:endParaRPr lang="en-US" dirty="0" smtClean="0"/>
          </a:p>
          <a:p>
            <a:r>
              <a:rPr lang="en-US" dirty="0" smtClean="0"/>
              <a:t>Talk about the different structures we tried with group sync</a:t>
            </a:r>
          </a:p>
          <a:p>
            <a:r>
              <a:rPr lang="en-US" dirty="0" smtClean="0"/>
              <a:t>Mention (show?) conditions on coupling matrix</a:t>
            </a:r>
          </a:p>
          <a:p>
            <a:r>
              <a:rPr lang="en-US" dirty="0" smtClean="0"/>
              <a:t>Show pictures of different networks</a:t>
            </a:r>
          </a:p>
          <a:p>
            <a:r>
              <a:rPr lang="en-US" dirty="0" smtClean="0"/>
              <a:t>Include larger network simulations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Millenium</a:t>
            </a:r>
            <a:r>
              <a:rPr lang="en-US" baseline="0" dirty="0" smtClean="0"/>
              <a:t> bridge - </a:t>
            </a:r>
            <a:r>
              <a:rPr lang="en-US" dirty="0" smtClean="0"/>
              <a:t>not necessarily</a:t>
            </a:r>
            <a:r>
              <a:rPr lang="en-US" baseline="0" dirty="0" smtClean="0"/>
              <a:t> periodic, but swaying/coupling of bridge brings them into synchrony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 smtClean="0">
                <a:solidFill>
                  <a:schemeClr val="tx1"/>
                </a:solidFill>
              </a:rPr>
              <a:t>S. H. </a:t>
            </a:r>
            <a:r>
              <a:rPr lang="en-US" sz="1200" b="1" i="1" dirty="0" err="1" smtClean="0">
                <a:solidFill>
                  <a:schemeClr val="tx1"/>
                </a:solidFill>
              </a:rPr>
              <a:t>Strogatz</a:t>
            </a:r>
            <a:r>
              <a:rPr lang="en-US" sz="1200" b="1" i="1" dirty="0" smtClean="0">
                <a:solidFill>
                  <a:srgbClr val="000000"/>
                </a:solidFill>
                <a:hlinkClick r:id="rId3"/>
              </a:rPr>
              <a:t>, D. M. Abrams, A. McRobie</a:t>
            </a:r>
            <a:r>
              <a:rPr lang="en-US" sz="1200" b="1" i="1" dirty="0" smtClean="0">
                <a:solidFill>
                  <a:srgbClr val="000000"/>
                </a:solidFill>
                <a:hlinkClick r:id="rId4"/>
              </a:rPr>
              <a:t>, B. Eckhardt</a:t>
            </a:r>
            <a:r>
              <a:rPr lang="en-US" sz="1200" b="1" i="1" dirty="0" smtClean="0">
                <a:solidFill>
                  <a:srgbClr val="000000"/>
                </a:solidFill>
                <a:hlinkClick r:id="rId5"/>
              </a:rPr>
              <a:t> &amp; E. Ott</a:t>
            </a:r>
            <a:r>
              <a:rPr lang="en-US" sz="1200" b="1" i="1" u="sng" dirty="0" smtClean="0">
                <a:solidFill>
                  <a:schemeClr val="tx1"/>
                </a:solidFill>
              </a:rPr>
              <a:t>.</a:t>
            </a:r>
            <a:r>
              <a:rPr lang="en-US" sz="1200" b="1" i="1" dirty="0" smtClean="0">
                <a:solidFill>
                  <a:schemeClr val="tx1"/>
                </a:solidFill>
              </a:rPr>
              <a:t> “Theoretical mechanics: Crowd synchrony on the Millennium Bridge,”</a:t>
            </a:r>
            <a:r>
              <a:rPr lang="en-US" sz="1200" b="1" i="1" u="sng" dirty="0" smtClean="0">
                <a:solidFill>
                  <a:schemeClr val="tx1"/>
                </a:solidFill>
              </a:rPr>
              <a:t> </a:t>
            </a:r>
            <a:r>
              <a:rPr lang="en-US" sz="1200" i="1" dirty="0" smtClean="0">
                <a:solidFill>
                  <a:schemeClr val="tx1"/>
                </a:solidFill>
              </a:rPr>
              <a:t>Nature </a:t>
            </a:r>
            <a:r>
              <a:rPr lang="en-US" sz="1200" b="1" i="1" dirty="0" smtClean="0">
                <a:solidFill>
                  <a:schemeClr val="tx1"/>
                </a:solidFill>
              </a:rPr>
              <a:t>438, 43-44 (2005).</a:t>
            </a:r>
            <a:endParaRPr lang="en-US" sz="1200" dirty="0" smtClean="0">
              <a:solidFill>
                <a:schemeClr val="tx1"/>
              </a:solidFill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Chaos </a:t>
            </a:r>
            <a:r>
              <a:rPr lang="en-US" baseline="0" dirty="0" err="1" smtClean="0"/>
              <a:t>sychrony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surpisng</a:t>
            </a:r>
            <a:endParaRPr lang="en-US" baseline="0" dirty="0" smtClean="0"/>
          </a:p>
          <a:p>
            <a:r>
              <a:rPr lang="en-US" baseline="0" dirty="0" smtClean="0"/>
              <a:t>EEGs from epileptic seizures – recording of electrical signals in the brain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Calibri" charset="0"/>
              </a:rPr>
              <a:t>Wikipedia.org</a:t>
            </a:r>
            <a:endParaRPr lang="en-US" sz="1200" dirty="0" smtClean="0">
              <a:solidFill>
                <a:schemeClr val="tx1"/>
              </a:solidFill>
              <a:latin typeface="Calibri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-Note that coupling can be adjusted – links removed,</a:t>
            </a:r>
            <a:r>
              <a:rPr lang="en-US" baseline="0" dirty="0" smtClean="0"/>
              <a:t> weights changed</a:t>
            </a:r>
          </a:p>
          <a:p>
            <a:r>
              <a:rPr lang="en-US" baseline="0" dirty="0" smtClean="0"/>
              <a:t>-references to A and B’s work</a:t>
            </a:r>
          </a:p>
          <a:p>
            <a:r>
              <a:rPr lang="en-US" baseline="0" dirty="0" smtClean="0"/>
              <a:t>Mention mode of coupling</a:t>
            </a:r>
          </a:p>
          <a:p>
            <a:r>
              <a:rPr lang="en-US" baseline="0" dirty="0" smtClean="0"/>
              <a:t>Include plot of nonlinearity</a:t>
            </a:r>
          </a:p>
          <a:p>
            <a:r>
              <a:rPr lang="en-US" baseline="0" dirty="0" smtClean="0"/>
              <a:t>-Point out colors of connections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-also here, change </a:t>
            </a:r>
            <a:r>
              <a:rPr lang="en-US" dirty="0" err="1" smtClean="0"/>
              <a:t>tauc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tauf</a:t>
            </a:r>
            <a:r>
              <a:rPr lang="en-US" baseline="0" dirty="0" smtClean="0"/>
              <a:t>, also ‘To Other Nodes’ and ‘From Other Nodes</a:t>
            </a:r>
          </a:p>
          <a:p>
            <a:r>
              <a:rPr lang="en-US" baseline="0" dirty="0" smtClean="0"/>
              <a:t>-epsilon/2-&gt;epsilon/</a:t>
            </a:r>
            <a:r>
              <a:rPr lang="en-US" baseline="0" dirty="0" err="1" smtClean="0"/>
              <a:t>n</a:t>
            </a:r>
            <a:endParaRPr lang="en-US" baseline="0" dirty="0" smtClean="0"/>
          </a:p>
          <a:p>
            <a:r>
              <a:rPr lang="en-US" baseline="0" dirty="0" smtClean="0"/>
              <a:t>-time-delayed </a:t>
            </a:r>
            <a:r>
              <a:rPr lang="en-US" baseline="0" dirty="0" err="1" smtClean="0"/>
              <a:t>feeback</a:t>
            </a:r>
            <a:r>
              <a:rPr lang="en-US" baseline="0" dirty="0" smtClean="0"/>
              <a:t>, nonlinear</a:t>
            </a:r>
          </a:p>
          <a:p>
            <a:r>
              <a:rPr lang="en-US" baseline="0" dirty="0" smtClean="0"/>
              <a:t>-paradigm to neuronal systems – reasons for this type of system</a:t>
            </a:r>
          </a:p>
          <a:p>
            <a:r>
              <a:rPr lang="en-US" baseline="0" dirty="0" smtClean="0"/>
              <a:t>-coupling parameters</a:t>
            </a:r>
          </a:p>
          <a:p>
            <a:r>
              <a:rPr lang="en-US" baseline="0" dirty="0" smtClean="0"/>
              <a:t>-feedback strength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SYNCHRONIZATION OF CHAOTIC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OPTOELECTRONIC OSCILLATORS: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ADAPTIVE TECHNIQUES AND THE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 OF OPTIMAL NETWORKS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-add beta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axis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-what is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-variety</a:t>
            </a:r>
            <a:r>
              <a:rPr lang="en-US" baseline="0" dirty="0" smtClean="0"/>
              <a:t> of dynamics</a:t>
            </a:r>
          </a:p>
          <a:p>
            <a:r>
              <a:rPr lang="en-US" baseline="0" dirty="0" smtClean="0"/>
              <a:t>-transitions are </a:t>
            </a:r>
          </a:p>
          <a:p>
            <a:r>
              <a:rPr lang="en-US" baseline="0" dirty="0" smtClean="0"/>
              <a:t>-give intuition about instability, oscillation frequency</a:t>
            </a:r>
          </a:p>
          <a:p>
            <a:endParaRPr lang="en-US" baseline="0" dirty="0" smtClean="0"/>
          </a:p>
          <a:p>
            <a:r>
              <a:rPr lang="en-US" baseline="0" dirty="0" smtClean="0"/>
              <a:t>-show time traces of neuronal dynamics and variety, for motivation</a:t>
            </a:r>
          </a:p>
          <a:p>
            <a:r>
              <a:rPr lang="en-US" baseline="0" dirty="0" smtClean="0"/>
              <a:t>-</a:t>
            </a:r>
            <a:r>
              <a:rPr lang="en-US" baseline="0" dirty="0" err="1" smtClean="0"/>
              <a:t>siezure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eegs</a:t>
            </a:r>
            <a:r>
              <a:rPr lang="en-US" baseline="0" dirty="0" smtClean="0"/>
              <a:t> – periodic (normal activity mildly chaotic)</a:t>
            </a:r>
          </a:p>
          <a:p>
            <a:endParaRPr lang="en-US" baseline="0" dirty="0" smtClean="0"/>
          </a:p>
          <a:p>
            <a:r>
              <a:rPr lang="en-US" baseline="0" dirty="0" smtClean="0"/>
              <a:t>-dynamics can be seen on 3 and 4 neurons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005060-58B9-44E2-9762-CEC12A9F56B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3DDA-3CB3-8D45-BED8-AE1CDBB2F0BA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97B4-71BE-B544-9890-E2E051287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3DDA-3CB3-8D45-BED8-AE1CDBB2F0BA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97B4-71BE-B544-9890-E2E051287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3DDA-3CB3-8D45-BED8-AE1CDBB2F0BA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97B4-71BE-B544-9890-E2E051287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3DDA-3CB3-8D45-BED8-AE1CDBB2F0BA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97B4-71BE-B544-9890-E2E051287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3DDA-3CB3-8D45-BED8-AE1CDBB2F0BA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97B4-71BE-B544-9890-E2E051287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3DDA-3CB3-8D45-BED8-AE1CDBB2F0BA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97B4-71BE-B544-9890-E2E051287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3DDA-3CB3-8D45-BED8-AE1CDBB2F0BA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97B4-71BE-B544-9890-E2E051287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3DDA-3CB3-8D45-BED8-AE1CDBB2F0BA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97B4-71BE-B544-9890-E2E051287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3DDA-3CB3-8D45-BED8-AE1CDBB2F0BA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97B4-71BE-B544-9890-E2E051287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3DDA-3CB3-8D45-BED8-AE1CDBB2F0BA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97B4-71BE-B544-9890-E2E051287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83DDA-3CB3-8D45-BED8-AE1CDBB2F0BA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397B4-71BE-B544-9890-E2E051287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83DDA-3CB3-8D45-BED8-AE1CDBB2F0BA}" type="datetimeFigureOut">
              <a:rPr lang="en-US" smtClean="0"/>
              <a:pPr/>
              <a:t>8/13/13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397B4-71BE-B544-9890-E2E051287E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3.png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wmf"/><Relationship Id="rId5" Type="http://schemas.openxmlformats.org/officeDocument/2006/relationships/oleObject" Target="../embeddings/Microsoft_Equation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6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4.bin"/><Relationship Id="rId5" Type="http://schemas.openxmlformats.org/officeDocument/2006/relationships/image" Target="../media/image33.png"/><Relationship Id="rId7" Type="http://schemas.openxmlformats.org/officeDocument/2006/relationships/oleObject" Target="../embeddings/Microsoft_Equation6.bin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5.xml"/><Relationship Id="rId6" Type="http://schemas.openxmlformats.org/officeDocument/2006/relationships/oleObject" Target="../embeddings/Microsoft_Equation5.bin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3.png"/><Relationship Id="rId5" Type="http://schemas.openxmlformats.org/officeDocument/2006/relationships/oleObject" Target="../embeddings/Microsoft_Equation7.bin"/><Relationship Id="rId7" Type="http://schemas.openxmlformats.org/officeDocument/2006/relationships/oleObject" Target="../embeddings/Microsoft_Equation9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16.xml"/><Relationship Id="rId6" Type="http://schemas.openxmlformats.org/officeDocument/2006/relationships/oleObject" Target="../embeddings/Microsoft_Equation8.bin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0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5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1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5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9.xml"/><Relationship Id="rId5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oleObject" Target="../embeddings/Microsoft_Equation13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0.xml"/><Relationship Id="rId5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quation17.bin"/><Relationship Id="rId4" Type="http://schemas.openxmlformats.org/officeDocument/2006/relationships/image" Target="../media/image48.emf"/><Relationship Id="rId5" Type="http://schemas.openxmlformats.org/officeDocument/2006/relationships/oleObject" Target="../embeddings/Microsoft_Equation14.bin"/><Relationship Id="rId7" Type="http://schemas.openxmlformats.org/officeDocument/2006/relationships/oleObject" Target="../embeddings/Microsoft_Equation1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49.emf"/><Relationship Id="rId3" Type="http://schemas.openxmlformats.org/officeDocument/2006/relationships/notesSlide" Target="../notesSlides/notesSlide21.xml"/><Relationship Id="rId6" Type="http://schemas.openxmlformats.org/officeDocument/2006/relationships/oleObject" Target="../embeddings/Microsoft_Equation1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19.bin"/><Relationship Id="rId4" Type="http://schemas.openxmlformats.org/officeDocument/2006/relationships/image" Target="../media/image52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2.xml"/><Relationship Id="rId5" Type="http://schemas.openxmlformats.org/officeDocument/2006/relationships/oleObject" Target="../embeddings/Microsoft_Equation18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png"/><Relationship Id="rId5" Type="http://schemas.openxmlformats.org/officeDocument/2006/relationships/oleObject" Target="../embeddings/Microsoft_Equation20.bin"/><Relationship Id="rId7" Type="http://schemas.openxmlformats.org/officeDocument/2006/relationships/oleObject" Target="../embeddings/Microsoft_Equation22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7.xml"/><Relationship Id="rId6" Type="http://schemas.openxmlformats.org/officeDocument/2006/relationships/oleObject" Target="../embeddings/Microsoft_Equation21.bin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image" Target="../media/image59.png"/><Relationship Id="rId5" Type="http://schemas.openxmlformats.org/officeDocument/2006/relationships/oleObject" Target="../embeddings/Microsoft_Equation23.bin"/><Relationship Id="rId7" Type="http://schemas.openxmlformats.org/officeDocument/2006/relationships/oleObject" Target="../embeddings/Microsoft_Equation25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8.xml"/><Relationship Id="rId6" Type="http://schemas.openxmlformats.org/officeDocument/2006/relationships/oleObject" Target="../embeddings/Microsoft_Equation24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5" Type="http://schemas.openxmlformats.org/officeDocument/2006/relationships/oleObject" Target="../embeddings/Microsoft_Equation1.bin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5" Type="http://schemas.openxmlformats.org/officeDocument/2006/relationships/image" Target="../media/image66.png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5" Type="http://schemas.openxmlformats.org/officeDocument/2006/relationships/image" Target="../media/image70.png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Relationship Id="rId5" Type="http://schemas.openxmlformats.org/officeDocument/2006/relationships/image" Target="../media/image74.png"/></Relationships>
</file>

<file path=ppt/slides/_rels/slide4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3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7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oleObject" Target="../embeddings/Microsoft_Equation2.bin"/><Relationship Id="rId4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<Relationship Id="rId5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Relationship Id="rId5" Type="http://schemas.openxmlformats.org/officeDocument/2006/relationships/hyperlink" Target="http://www.youtube.com/watch?v=JWToUATLGzs&amp;feature=youtu.b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Synchronization patterns in coupled optoelectronic oscillators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971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Caitlin R. S. Williams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University of Maryland 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Dissertation Defense</a:t>
            </a:r>
          </a:p>
          <a:p>
            <a:pPr fontAlgn="auto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Tuesday 13 August 2013</a:t>
            </a:r>
          </a:p>
        </p:txBody>
      </p:sp>
      <p:pic>
        <p:nvPicPr>
          <p:cNvPr id="4" name="Picture 1" descr="C:\Bhargava\ecc presentation\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21288"/>
            <a:ext cx="2833937" cy="465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</a:p>
        </p:txBody>
      </p:sp>
      <p:sp>
        <p:nvSpPr>
          <p:cNvPr id="14339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Insert photo of experiment here</a:t>
            </a:r>
          </a:p>
        </p:txBody>
      </p:sp>
      <p:pic>
        <p:nvPicPr>
          <p:cNvPr id="14340" name="Picture 2" descr="C:\Documents and Settings\Bhargava\My Documents\My Pictures\exptsetup\exptsetup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8" y="1190625"/>
            <a:ext cx="8462962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"/>
          <p:cNvGrpSpPr/>
          <p:nvPr/>
        </p:nvGrpSpPr>
        <p:grpSpPr>
          <a:xfrm>
            <a:off x="457200" y="1429849"/>
            <a:ext cx="1362441" cy="780341"/>
            <a:chOff x="457200" y="1429849"/>
            <a:chExt cx="1362441" cy="780341"/>
          </a:xfrm>
        </p:grpSpPr>
        <p:sp>
          <p:nvSpPr>
            <p:cNvPr id="5" name="TextBox 4"/>
            <p:cNvSpPr txBox="1"/>
            <p:nvPr/>
          </p:nvSpPr>
          <p:spPr>
            <a:xfrm>
              <a:off x="457200" y="1429849"/>
              <a:ext cx="7620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Laser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219285" y="1799181"/>
              <a:ext cx="600356" cy="411009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3" name="Group 9"/>
          <p:cNvGrpSpPr/>
          <p:nvPr/>
        </p:nvGrpSpPr>
        <p:grpSpPr>
          <a:xfrm>
            <a:off x="255588" y="2516628"/>
            <a:ext cx="1685753" cy="987928"/>
            <a:chOff x="457200" y="1429849"/>
            <a:chExt cx="1685753" cy="987928"/>
          </a:xfrm>
        </p:grpSpPr>
        <p:sp>
          <p:nvSpPr>
            <p:cNvPr id="11" name="TextBox 10"/>
            <p:cNvSpPr txBox="1"/>
            <p:nvPr/>
          </p:nvSpPr>
          <p:spPr>
            <a:xfrm>
              <a:off x="457200" y="1429849"/>
              <a:ext cx="168575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Mach-</a:t>
              </a:r>
              <a:r>
                <a:rPr lang="en-US" dirty="0" err="1" smtClean="0">
                  <a:solidFill>
                    <a:schemeClr val="bg1"/>
                  </a:solidFill>
                </a:rPr>
                <a:t>Zehnder</a:t>
              </a:r>
              <a:r>
                <a:rPr lang="en-US" dirty="0" smtClean="0">
                  <a:solidFill>
                    <a:schemeClr val="bg1"/>
                  </a:solidFill>
                </a:rPr>
                <a:t>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Modulator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995415" y="2076180"/>
              <a:ext cx="425482" cy="341597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4"/>
          <p:cNvGrpSpPr/>
          <p:nvPr/>
        </p:nvGrpSpPr>
        <p:grpSpPr>
          <a:xfrm>
            <a:off x="2856673" y="1429849"/>
            <a:ext cx="2737912" cy="1342047"/>
            <a:chOff x="457200" y="1429849"/>
            <a:chExt cx="2737912" cy="1342047"/>
          </a:xfrm>
        </p:grpSpPr>
        <p:sp>
          <p:nvSpPr>
            <p:cNvPr id="16" name="TextBox 15"/>
            <p:cNvSpPr txBox="1"/>
            <p:nvPr/>
          </p:nvSpPr>
          <p:spPr>
            <a:xfrm>
              <a:off x="457200" y="1429849"/>
              <a:ext cx="273791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Digital Signal Processing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(DSP) Board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623279" y="2350764"/>
              <a:ext cx="695716" cy="146548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"/>
          <p:cNvGrpSpPr/>
          <p:nvPr/>
        </p:nvGrpSpPr>
        <p:grpSpPr>
          <a:xfrm>
            <a:off x="2856673" y="3114385"/>
            <a:ext cx="3549038" cy="646331"/>
            <a:chOff x="-918271" y="1429849"/>
            <a:chExt cx="3549038" cy="646331"/>
          </a:xfrm>
        </p:grpSpPr>
        <p:sp>
          <p:nvSpPr>
            <p:cNvPr id="21" name="TextBox 20"/>
            <p:cNvSpPr txBox="1"/>
            <p:nvPr/>
          </p:nvSpPr>
          <p:spPr>
            <a:xfrm>
              <a:off x="457200" y="1429849"/>
              <a:ext cx="21735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Photoreceivers and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Voltage Amplifier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0800000">
              <a:off x="-918271" y="1661278"/>
              <a:ext cx="1375472" cy="1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Diagram</a:t>
            </a:r>
            <a:endParaRPr lang="en-US" dirty="0"/>
          </a:p>
        </p:txBody>
      </p:sp>
      <p:pic>
        <p:nvPicPr>
          <p:cNvPr id="4" name="Content Placeholder 3" descr="GeneralExpDiagra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8923" y="1600200"/>
            <a:ext cx="6086154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Picture 29"/>
          <p:cNvPicPr>
            <a:picLocks noChangeAspect="1" noChangeArrowheads="1"/>
          </p:cNvPicPr>
          <p:nvPr/>
        </p:nvPicPr>
        <p:blipFill>
          <a:blip r:embed="rId3"/>
          <a:srcRect b="19328"/>
          <a:stretch>
            <a:fillRect/>
          </a:stretch>
        </p:blipFill>
        <p:spPr bwMode="auto">
          <a:xfrm>
            <a:off x="1123950" y="3349625"/>
            <a:ext cx="4800600" cy="2133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6" name="Line 30"/>
          <p:cNvSpPr>
            <a:spLocks noChangeShapeType="1"/>
          </p:cNvSpPr>
          <p:nvPr/>
        </p:nvSpPr>
        <p:spPr bwMode="auto">
          <a:xfrm flipV="1">
            <a:off x="3562350" y="3502025"/>
            <a:ext cx="0" cy="18288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" name="Line 31"/>
          <p:cNvSpPr>
            <a:spLocks noChangeShapeType="1"/>
          </p:cNvSpPr>
          <p:nvPr/>
        </p:nvSpPr>
        <p:spPr bwMode="auto">
          <a:xfrm>
            <a:off x="4171950" y="5254625"/>
            <a:ext cx="11430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8" name="Object 32"/>
          <p:cNvGraphicFramePr>
            <a:graphicFrameLocks noChangeAspect="1"/>
          </p:cNvGraphicFramePr>
          <p:nvPr/>
        </p:nvGraphicFramePr>
        <p:xfrm>
          <a:off x="4572000" y="4902200"/>
          <a:ext cx="276225" cy="355600"/>
        </p:xfrm>
        <a:graphic>
          <a:graphicData uri="http://schemas.openxmlformats.org/presentationml/2006/ole">
            <p:oleObj spid="_x0000_s34818" name="Equation" r:id="rId4" imgW="177480" imgH="228600" progId="">
              <p:embed/>
            </p:oleObj>
          </a:graphicData>
        </a:graphic>
      </p:graphicFrame>
      <p:sp>
        <p:nvSpPr>
          <p:cNvPr id="9" name="Line 33"/>
          <p:cNvSpPr>
            <a:spLocks noChangeShapeType="1"/>
          </p:cNvSpPr>
          <p:nvPr/>
        </p:nvSpPr>
        <p:spPr bwMode="auto">
          <a:xfrm>
            <a:off x="1733550" y="4416425"/>
            <a:ext cx="3810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Text Box 34"/>
          <p:cNvSpPr txBox="1">
            <a:spLocks noChangeArrowheads="1"/>
          </p:cNvSpPr>
          <p:nvPr/>
        </p:nvSpPr>
        <p:spPr bwMode="auto">
          <a:xfrm>
            <a:off x="3409950" y="5559425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V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6124575" y="3806825"/>
          <a:ext cx="2390775" cy="803275"/>
        </p:xfrm>
        <a:graphic>
          <a:graphicData uri="http://schemas.openxmlformats.org/presentationml/2006/ole">
            <p:oleObj spid="_x0000_s34819" name="Equation" r:id="rId5" imgW="1434960" imgH="4824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00750" y="3406715"/>
            <a:ext cx="1730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Transmission: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09750" y="5330825"/>
            <a:ext cx="3733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Content Placeholder 3" descr="GeneralExpDiagram.png"/>
          <p:cNvPicPr>
            <a:picLocks noChangeAspect="1"/>
          </p:cNvPicPr>
          <p:nvPr/>
        </p:nvPicPr>
        <p:blipFill>
          <a:blip r:embed="rId6"/>
          <a:srcRect l="10683" r="66589" b="66807"/>
          <a:stretch>
            <a:fillRect/>
          </a:stretch>
        </p:blipFill>
        <p:spPr bwMode="auto">
          <a:xfrm>
            <a:off x="2179119" y="1600200"/>
            <a:ext cx="1383231" cy="1502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3226853" y="2687495"/>
            <a:ext cx="400050" cy="259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826803" y="2920540"/>
            <a:ext cx="400050" cy="259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562350" y="24765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P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58503" y="292054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/>
                <a:cs typeface="Times New Roman"/>
              </a:rPr>
              <a:t>V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0979" y="5895975"/>
            <a:ext cx="2296280" cy="715569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Image: B. </a:t>
            </a:r>
            <a:r>
              <a:rPr lang="en-US" dirty="0" err="1" smtClean="0">
                <a:solidFill>
                  <a:schemeClr val="tx1"/>
                </a:solidFill>
                <a:latin typeface="Calibri" charset="0"/>
              </a:rPr>
              <a:t>Ravoori</a:t>
            </a:r>
            <a:endParaRPr lang="en-US" dirty="0" smtClean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Node Block Diagram</a:t>
            </a:r>
            <a:endParaRPr lang="en-US" dirty="0"/>
          </a:p>
        </p:txBody>
      </p:sp>
      <p:pic>
        <p:nvPicPr>
          <p:cNvPr id="9" name="Content Placeholder 9" descr="ModelSchematic.pd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747" y="1742975"/>
            <a:ext cx="8226505" cy="42404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/>
          <p:nvPr/>
        </p:nvGrpSpPr>
        <p:grpSpPr>
          <a:xfrm>
            <a:off x="1020756" y="1417638"/>
            <a:ext cx="7102488" cy="1685841"/>
            <a:chOff x="1252683" y="3706827"/>
            <a:chExt cx="7102488" cy="1685841"/>
          </a:xfrm>
        </p:grpSpPr>
        <p:pic>
          <p:nvPicPr>
            <p:cNvPr id="6" name="Picture 5" descr="Chap2_timeseries.png"/>
            <p:cNvPicPr>
              <a:picLocks noChangeAspect="1"/>
            </p:cNvPicPr>
            <p:nvPr/>
          </p:nvPicPr>
          <p:blipFill>
            <a:blip r:embed="rId3"/>
            <a:srcRect t="4086" r="45449" b="65721"/>
            <a:stretch>
              <a:fillRect/>
            </a:stretch>
          </p:blipFill>
          <p:spPr>
            <a:xfrm>
              <a:off x="1252683" y="3846720"/>
              <a:ext cx="2367496" cy="1545948"/>
            </a:xfrm>
            <a:prstGeom prst="rect">
              <a:avLst/>
            </a:prstGeom>
          </p:spPr>
        </p:pic>
        <p:pic>
          <p:nvPicPr>
            <p:cNvPr id="7" name="Picture 6" descr="Chap2_timeseries.png"/>
            <p:cNvPicPr>
              <a:picLocks noChangeAspect="1"/>
            </p:cNvPicPr>
            <p:nvPr/>
          </p:nvPicPr>
          <p:blipFill>
            <a:blip r:embed="rId3"/>
            <a:srcRect t="32745" r="45449" b="35240"/>
            <a:stretch>
              <a:fillRect/>
            </a:stretch>
          </p:blipFill>
          <p:spPr>
            <a:xfrm>
              <a:off x="3620179" y="3706827"/>
              <a:ext cx="2367496" cy="1639274"/>
            </a:xfrm>
            <a:prstGeom prst="rect">
              <a:avLst/>
            </a:prstGeom>
          </p:spPr>
        </p:pic>
        <p:pic>
          <p:nvPicPr>
            <p:cNvPr id="8" name="Picture 7" descr="Chap2_timeseries.png"/>
            <p:cNvPicPr>
              <a:picLocks noChangeAspect="1"/>
            </p:cNvPicPr>
            <p:nvPr/>
          </p:nvPicPr>
          <p:blipFill>
            <a:blip r:embed="rId3"/>
            <a:srcRect t="64956" r="45449" b="5636"/>
            <a:stretch>
              <a:fillRect/>
            </a:stretch>
          </p:blipFill>
          <p:spPr>
            <a:xfrm>
              <a:off x="5987675" y="3723953"/>
              <a:ext cx="2367496" cy="150574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a Single Node</a:t>
            </a:r>
            <a:endParaRPr lang="en-US" dirty="0"/>
          </a:p>
        </p:txBody>
      </p:sp>
      <p:pic>
        <p:nvPicPr>
          <p:cNvPr id="4" name="Content Placeholder 3" descr="Chap2_bifurcationdiagram.png"/>
          <p:cNvPicPr>
            <a:picLocks noGrp="1" noChangeAspect="1"/>
          </p:cNvPicPr>
          <p:nvPr>
            <p:ph idx="1"/>
          </p:nvPr>
        </p:nvPicPr>
        <p:blipFill>
          <a:blip r:embed="rId4"/>
          <a:srcRect l="-2038" t="4453" r="-3747" b="53455"/>
          <a:stretch>
            <a:fillRect/>
          </a:stretch>
        </p:blipFill>
        <p:spPr>
          <a:xfrm>
            <a:off x="1357700" y="3100437"/>
            <a:ext cx="6428599" cy="2821090"/>
          </a:xfrm>
        </p:spPr>
      </p:pic>
      <p:cxnSp>
        <p:nvCxnSpPr>
          <p:cNvPr id="11" name="Straight Connector 10"/>
          <p:cNvCxnSpPr/>
          <p:nvPr/>
        </p:nvCxnSpPr>
        <p:spPr>
          <a:xfrm rot="5400000" flipH="1" flipV="1">
            <a:off x="1722967" y="4415366"/>
            <a:ext cx="2379134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592235" y="4415366"/>
            <a:ext cx="2379134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3687235" y="4415366"/>
            <a:ext cx="2379134" cy="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00858" y="5879598"/>
            <a:ext cx="551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β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064264"/>
            <a:ext cx="8591520" cy="939923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B.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</a:rPr>
              <a:t>Ravoori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Ph.D. Dissertation, 2011.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A. B. Cohen, Ph.D. Dissertation, 2011.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T. E. Murphy, et al., PTRSA (2010).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Dynamics of a Single Node</a:t>
            </a:r>
            <a:endParaRPr lang="en-US" dirty="0"/>
          </a:p>
        </p:txBody>
      </p:sp>
      <p:pic>
        <p:nvPicPr>
          <p:cNvPr id="4" name="Content Placeholder 3" descr="Chap2_bifurcationdiagram.png"/>
          <p:cNvPicPr>
            <a:picLocks noGrp="1" noChangeAspect="1"/>
          </p:cNvPicPr>
          <p:nvPr>
            <p:ph idx="1"/>
          </p:nvPr>
        </p:nvPicPr>
        <p:blipFill>
          <a:blip r:embed="rId3"/>
          <a:srcRect l="-50266" r="-50266"/>
          <a:stretch>
            <a:fillRect/>
          </a:stretch>
        </p:blipFill>
        <p:spPr>
          <a:xfrm>
            <a:off x="457200" y="1369320"/>
            <a:ext cx="8229600" cy="4525963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5833384"/>
            <a:ext cx="8591520" cy="939923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B.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</a:rPr>
              <a:t>Ravoori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Ph.D. Dissertation, 2011.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A. B. Cohen, Ph.D. Dissertation, 2011.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T. E. Murphy, A. B. Cohen, B.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</a:rPr>
              <a:t>Ravoori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K. R. B. Schmitt, A. V.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</a:rPr>
              <a:t>Setty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F.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</a:rPr>
              <a:t>Sorrentino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</a:rPr>
              <a:t>C. R. S. Williams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E.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</a:rPr>
              <a:t>Ott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PTRSA 368 (2010).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Node Network: Flexible Experiment</a:t>
            </a:r>
            <a:endParaRPr lang="en-US" dirty="0"/>
          </a:p>
        </p:txBody>
      </p:sp>
      <p:pic>
        <p:nvPicPr>
          <p:cNvPr id="4" name="Content Placeholder 3" descr="NetworkStructureGeneric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304" r="-4030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Types</a:t>
            </a:r>
          </a:p>
        </p:txBody>
      </p:sp>
      <p:pic>
        <p:nvPicPr>
          <p:cNvPr id="4" name="Picture 3" descr="run5x1andx3_identical.png"/>
          <p:cNvPicPr>
            <a:picLocks noChangeAspect="1"/>
          </p:cNvPicPr>
          <p:nvPr/>
        </p:nvPicPr>
        <p:blipFill>
          <a:blip r:embed="rId3"/>
          <a:srcRect l="12856" t="7499" r="8035" b="10285"/>
          <a:stretch>
            <a:fillRect/>
          </a:stretch>
        </p:blipFill>
        <p:spPr>
          <a:xfrm>
            <a:off x="457200" y="4471989"/>
            <a:ext cx="2502662" cy="1950715"/>
          </a:xfrm>
          <a:prstGeom prst="rect">
            <a:avLst/>
          </a:prstGeom>
        </p:spPr>
      </p:pic>
      <p:pic>
        <p:nvPicPr>
          <p:cNvPr id="5" name="Picture 4" descr="x1x3_delay.png"/>
          <p:cNvPicPr>
            <a:picLocks noChangeAspect="1"/>
          </p:cNvPicPr>
          <p:nvPr/>
        </p:nvPicPr>
        <p:blipFill>
          <a:blip r:embed="rId4"/>
          <a:srcRect l="12856" t="7499" r="8035" b="10285"/>
          <a:stretch>
            <a:fillRect/>
          </a:stretch>
        </p:blipFill>
        <p:spPr>
          <a:xfrm>
            <a:off x="6184163" y="4471989"/>
            <a:ext cx="2502637" cy="1950715"/>
          </a:xfrm>
          <a:prstGeom prst="rect">
            <a:avLst/>
          </a:prstGeom>
        </p:spPr>
      </p:pic>
      <p:pic>
        <p:nvPicPr>
          <p:cNvPr id="6" name="Picture 5" descr="x1x3delayphasesync.png"/>
          <p:cNvPicPr>
            <a:picLocks noChangeAspect="1"/>
          </p:cNvPicPr>
          <p:nvPr/>
        </p:nvPicPr>
        <p:blipFill>
          <a:blip r:embed="rId5"/>
          <a:srcRect l="12856" t="7499" r="8035" b="10285"/>
          <a:stretch>
            <a:fillRect/>
          </a:stretch>
        </p:blipFill>
        <p:spPr>
          <a:xfrm>
            <a:off x="3287469" y="4471989"/>
            <a:ext cx="2569087" cy="20025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417638"/>
            <a:ext cx="2502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Identical, isochronal</a:t>
            </a:r>
            <a:endParaRPr lang="en-US" sz="3000" dirty="0"/>
          </a:p>
        </p:txBody>
      </p:sp>
      <p:sp>
        <p:nvSpPr>
          <p:cNvPr id="8" name="TextBox 7"/>
          <p:cNvSpPr txBox="1"/>
          <p:nvPr/>
        </p:nvSpPr>
        <p:spPr>
          <a:xfrm>
            <a:off x="3353894" y="1417638"/>
            <a:ext cx="2502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Phase</a:t>
            </a:r>
            <a:endParaRPr lang="en-US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6184138" y="1417638"/>
            <a:ext cx="25026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Lag (amplitude)</a:t>
            </a:r>
            <a:endParaRPr lang="en-US" sz="3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1" name="Picture 10" descr="PeriodicIdenticalSync.png"/>
          <p:cNvPicPr>
            <a:picLocks noChangeAspect="1"/>
          </p:cNvPicPr>
          <p:nvPr/>
        </p:nvPicPr>
        <p:blipFill>
          <a:blip r:embed="rId6"/>
          <a:srcRect l="12209" t="7024" r="8381" b="9922"/>
          <a:stretch>
            <a:fillRect/>
          </a:stretch>
        </p:blipFill>
        <p:spPr>
          <a:xfrm>
            <a:off x="454406" y="2388575"/>
            <a:ext cx="2505456" cy="1965328"/>
          </a:xfrm>
          <a:prstGeom prst="rect">
            <a:avLst/>
          </a:prstGeom>
        </p:spPr>
      </p:pic>
      <p:pic>
        <p:nvPicPr>
          <p:cNvPr id="12" name="Picture 11" descr="PeriodicPhaseSync.png"/>
          <p:cNvPicPr>
            <a:picLocks noChangeAspect="1"/>
          </p:cNvPicPr>
          <p:nvPr/>
        </p:nvPicPr>
        <p:blipFill>
          <a:blip r:embed="rId7"/>
          <a:srcRect l="12213" t="7071" r="8356" b="9856"/>
          <a:stretch>
            <a:fillRect/>
          </a:stretch>
        </p:blipFill>
        <p:spPr>
          <a:xfrm>
            <a:off x="3287469" y="2388575"/>
            <a:ext cx="2505456" cy="1965270"/>
          </a:xfrm>
          <a:prstGeom prst="rect">
            <a:avLst/>
          </a:prstGeom>
        </p:spPr>
      </p:pic>
      <p:pic>
        <p:nvPicPr>
          <p:cNvPr id="13" name="Picture 12" descr="PeriodicDelaySync.png"/>
          <p:cNvPicPr>
            <a:picLocks noChangeAspect="1"/>
          </p:cNvPicPr>
          <p:nvPr/>
        </p:nvPicPr>
        <p:blipFill>
          <a:blip r:embed="rId8"/>
          <a:srcRect l="12213" t="7071" r="8356" b="9856"/>
          <a:stretch>
            <a:fillRect/>
          </a:stretch>
        </p:blipFill>
        <p:spPr>
          <a:xfrm>
            <a:off x="6181344" y="2388575"/>
            <a:ext cx="2505456" cy="196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Synchrony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of phase synchronization states in coupled oscillators is interesting because of neurological disorders and other phenomena observed in coupled neurons</a:t>
            </a:r>
          </a:p>
          <a:p>
            <a:r>
              <a:rPr lang="en-US" dirty="0" smtClean="0"/>
              <a:t>Interested in controlling synchronization in coupled oscillators from complete synchrony, cluster synchrony, and different types of lag synchrony, specifically ‘splay phase’ synchrony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" y="6356350"/>
            <a:ext cx="7892991" cy="365125"/>
          </a:xfrm>
        </p:spPr>
        <p:txBody>
          <a:bodyPr/>
          <a:lstStyle/>
          <a:p>
            <a:pPr marL="0" lvl="1"/>
            <a:r>
              <a:rPr lang="en-US" b="1" dirty="0" smtClean="0"/>
              <a:t>C. R. S. Williams</a:t>
            </a:r>
            <a:r>
              <a:rPr lang="en-US" dirty="0" smtClean="0"/>
              <a:t>, F. </a:t>
            </a:r>
            <a:r>
              <a:rPr lang="en-US" dirty="0" err="1" smtClean="0"/>
              <a:t>Sorrentino</a:t>
            </a:r>
            <a:r>
              <a:rPr lang="en-US" dirty="0" smtClean="0"/>
              <a:t>, T. E. Murphy, and R. Roy, Manuscript submitted.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Coupled Periodic Oscillators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3840" u="sng" dirty="0" smtClean="0"/>
              <a:t>Random Number Generation</a:t>
            </a:r>
            <a:r>
              <a:rPr lang="en-US" u="sng" dirty="0" smtClean="0"/>
              <a:t>: </a:t>
            </a:r>
          </a:p>
          <a:p>
            <a:pPr lvl="1"/>
            <a:r>
              <a:rPr lang="en-US" b="1" dirty="0" smtClean="0"/>
              <a:t>C. </a:t>
            </a:r>
            <a:r>
              <a:rPr lang="en-US" b="1" dirty="0"/>
              <a:t>R. S. Williams</a:t>
            </a:r>
            <a:r>
              <a:rPr lang="en-US" dirty="0"/>
              <a:t>, </a:t>
            </a:r>
            <a:r>
              <a:rPr lang="en-US" dirty="0" smtClean="0"/>
              <a:t>J. </a:t>
            </a:r>
            <a:r>
              <a:rPr lang="en-US" dirty="0"/>
              <a:t>C. </a:t>
            </a:r>
            <a:r>
              <a:rPr lang="en-US" dirty="0" err="1"/>
              <a:t>Salevan</a:t>
            </a:r>
            <a:r>
              <a:rPr lang="en-US" dirty="0"/>
              <a:t>, </a:t>
            </a:r>
            <a:r>
              <a:rPr lang="en-US" dirty="0" smtClean="0"/>
              <a:t>X. </a:t>
            </a:r>
            <a:r>
              <a:rPr lang="en-US" dirty="0"/>
              <a:t>Li, </a:t>
            </a:r>
            <a:r>
              <a:rPr lang="en-US" dirty="0" smtClean="0"/>
              <a:t>R. </a:t>
            </a:r>
            <a:r>
              <a:rPr lang="en-US" dirty="0"/>
              <a:t>Roy, </a:t>
            </a:r>
            <a:r>
              <a:rPr lang="en-US" dirty="0" smtClean="0"/>
              <a:t>and T. </a:t>
            </a:r>
            <a:r>
              <a:rPr lang="en-US" dirty="0"/>
              <a:t>E. Murphy.</a:t>
            </a:r>
            <a:r>
              <a:rPr lang="en-US" dirty="0" smtClean="0"/>
              <a:t> “Fast </a:t>
            </a:r>
            <a:r>
              <a:rPr lang="en-US" dirty="0"/>
              <a:t>physical random number generator using </a:t>
            </a:r>
            <a:r>
              <a:rPr lang="en-US" dirty="0" smtClean="0"/>
              <a:t>amplified </a:t>
            </a:r>
            <a:r>
              <a:rPr lang="en-US" dirty="0"/>
              <a:t>spontaneous emission</a:t>
            </a:r>
            <a:r>
              <a:rPr lang="en-US" dirty="0" smtClean="0"/>
              <a:t>.” Optics </a:t>
            </a:r>
            <a:r>
              <a:rPr lang="en-US" dirty="0"/>
              <a:t>Express, 18(23):</a:t>
            </a:r>
            <a:r>
              <a:rPr lang="en-US" dirty="0" smtClean="0"/>
              <a:t>23584-23597 (2010).</a:t>
            </a:r>
          </a:p>
          <a:p>
            <a:r>
              <a:rPr lang="en-US" sz="3840" u="sng" dirty="0" smtClean="0"/>
              <a:t>Optoelectronic Oscillators and Synchronization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T. </a:t>
            </a:r>
            <a:r>
              <a:rPr lang="en-US" dirty="0"/>
              <a:t>E. Murphy, </a:t>
            </a:r>
            <a:r>
              <a:rPr lang="en-US" dirty="0" smtClean="0"/>
              <a:t>A. </a:t>
            </a:r>
            <a:r>
              <a:rPr lang="en-US" dirty="0"/>
              <a:t>B. Cohen, </a:t>
            </a:r>
            <a:r>
              <a:rPr lang="en-US" dirty="0" smtClean="0"/>
              <a:t>B. </a:t>
            </a:r>
            <a:r>
              <a:rPr lang="en-US" dirty="0" err="1"/>
              <a:t>Ravoori</a:t>
            </a:r>
            <a:r>
              <a:rPr lang="en-US" dirty="0"/>
              <a:t>, </a:t>
            </a:r>
            <a:r>
              <a:rPr lang="en-US" dirty="0" smtClean="0"/>
              <a:t>K. </a:t>
            </a:r>
            <a:r>
              <a:rPr lang="en-US" dirty="0"/>
              <a:t>R. B. Schmitt</a:t>
            </a:r>
            <a:r>
              <a:rPr lang="en-US" dirty="0" smtClean="0"/>
              <a:t>, A. </a:t>
            </a:r>
            <a:r>
              <a:rPr lang="en-US" dirty="0"/>
              <a:t>V. </a:t>
            </a:r>
            <a:r>
              <a:rPr lang="en-US" dirty="0" err="1"/>
              <a:t>Setty</a:t>
            </a:r>
            <a:r>
              <a:rPr lang="en-US" dirty="0"/>
              <a:t>, </a:t>
            </a:r>
            <a:r>
              <a:rPr lang="en-US" dirty="0" smtClean="0"/>
              <a:t>F. </a:t>
            </a:r>
            <a:r>
              <a:rPr lang="en-US" dirty="0" err="1"/>
              <a:t>Sorrentino</a:t>
            </a:r>
            <a:r>
              <a:rPr lang="en-US" dirty="0"/>
              <a:t>, </a:t>
            </a:r>
            <a:r>
              <a:rPr lang="en-US" b="1" dirty="0" smtClean="0"/>
              <a:t>C. </a:t>
            </a:r>
            <a:r>
              <a:rPr lang="en-US" b="1" dirty="0"/>
              <a:t>R. S. Williams</a:t>
            </a:r>
            <a:r>
              <a:rPr lang="en-US" dirty="0"/>
              <a:t>, </a:t>
            </a:r>
            <a:r>
              <a:rPr lang="en-US" dirty="0" smtClean="0"/>
              <a:t>E. </a:t>
            </a:r>
            <a:r>
              <a:rPr lang="en-US" dirty="0" err="1"/>
              <a:t>Ott</a:t>
            </a:r>
            <a:r>
              <a:rPr lang="en-US" dirty="0" smtClean="0"/>
              <a:t>, and R. </a:t>
            </a:r>
            <a:r>
              <a:rPr lang="en-US" dirty="0"/>
              <a:t>Roy.</a:t>
            </a:r>
            <a:r>
              <a:rPr lang="en-US" dirty="0" smtClean="0"/>
              <a:t> “Complex </a:t>
            </a:r>
            <a:r>
              <a:rPr lang="en-US" dirty="0"/>
              <a:t>dynamics and synchronization of delayed-</a:t>
            </a:r>
            <a:r>
              <a:rPr lang="en-US" dirty="0" smtClean="0"/>
              <a:t>feedback nonlinear </a:t>
            </a:r>
            <a:r>
              <a:rPr lang="en-US" dirty="0"/>
              <a:t>oscillators</a:t>
            </a:r>
            <a:r>
              <a:rPr lang="en-US" dirty="0" smtClean="0"/>
              <a:t>.” </a:t>
            </a:r>
            <a:r>
              <a:rPr lang="en-US" dirty="0"/>
              <a:t>Phil. Trans. R. Soc. A, 368(1911):</a:t>
            </a:r>
            <a:r>
              <a:rPr lang="en-US" dirty="0" smtClean="0"/>
              <a:t>343-366 (2010).</a:t>
            </a:r>
          </a:p>
          <a:p>
            <a:pPr lvl="1"/>
            <a:r>
              <a:rPr lang="en-US" b="1" dirty="0" smtClean="0"/>
              <a:t>C. R. S. Williams</a:t>
            </a:r>
            <a:r>
              <a:rPr lang="en-US" dirty="0" smtClean="0"/>
              <a:t>, T. E. Murphy, R. Roy, F. </a:t>
            </a:r>
            <a:r>
              <a:rPr lang="en-US" dirty="0" err="1" smtClean="0"/>
              <a:t>Sorrentino</a:t>
            </a:r>
            <a:r>
              <a:rPr lang="en-US" dirty="0" smtClean="0"/>
              <a:t>, T. </a:t>
            </a:r>
            <a:r>
              <a:rPr lang="en-US" dirty="0" err="1" smtClean="0"/>
              <a:t>Dahms</a:t>
            </a:r>
            <a:r>
              <a:rPr lang="en-US" dirty="0" smtClean="0"/>
              <a:t>, and E. </a:t>
            </a:r>
            <a:r>
              <a:rPr lang="en-US" dirty="0" err="1" smtClean="0"/>
              <a:t>Schöll</a:t>
            </a:r>
            <a:r>
              <a:rPr lang="en-US" dirty="0" smtClean="0"/>
              <a:t>, “Group Synchrony in an Experimental System of Delay-coupled Optoelectronic Oscillators,” Conference Proceedings of NOLTA2012, 70-73 (2012).</a:t>
            </a:r>
          </a:p>
          <a:p>
            <a:pPr lvl="1"/>
            <a:r>
              <a:rPr lang="en-US" b="1" dirty="0" smtClean="0"/>
              <a:t>C. </a:t>
            </a:r>
            <a:r>
              <a:rPr lang="en-US" b="1" dirty="0"/>
              <a:t>R. S. Williams</a:t>
            </a:r>
            <a:r>
              <a:rPr lang="en-US" dirty="0"/>
              <a:t>, </a:t>
            </a:r>
            <a:r>
              <a:rPr lang="en-US" dirty="0" smtClean="0"/>
              <a:t>T. </a:t>
            </a:r>
            <a:r>
              <a:rPr lang="en-US" dirty="0"/>
              <a:t>E. Murphy, </a:t>
            </a:r>
            <a:r>
              <a:rPr lang="en-US" dirty="0" smtClean="0"/>
              <a:t>R. </a:t>
            </a:r>
            <a:r>
              <a:rPr lang="en-US" dirty="0"/>
              <a:t>Roy, </a:t>
            </a:r>
            <a:r>
              <a:rPr lang="en-US" dirty="0" smtClean="0"/>
              <a:t>F. </a:t>
            </a:r>
            <a:r>
              <a:rPr lang="en-US" dirty="0" err="1"/>
              <a:t>Sorrentino</a:t>
            </a:r>
            <a:r>
              <a:rPr lang="en-US" dirty="0" smtClean="0"/>
              <a:t>, T. </a:t>
            </a:r>
            <a:r>
              <a:rPr lang="en-US" dirty="0" err="1"/>
              <a:t>Dahms</a:t>
            </a:r>
            <a:r>
              <a:rPr lang="en-US" dirty="0"/>
              <a:t>, and </a:t>
            </a:r>
            <a:r>
              <a:rPr lang="en-US" dirty="0" smtClean="0"/>
              <a:t>E. </a:t>
            </a:r>
            <a:r>
              <a:rPr lang="en-US" dirty="0" err="1" smtClean="0"/>
              <a:t>Schöll</a:t>
            </a:r>
            <a:r>
              <a:rPr lang="en-US" dirty="0" smtClean="0"/>
              <a:t>. “Experimental </a:t>
            </a:r>
            <a:r>
              <a:rPr lang="en-US" dirty="0"/>
              <a:t>observations </a:t>
            </a:r>
            <a:r>
              <a:rPr lang="en-US" dirty="0" smtClean="0"/>
              <a:t>of group </a:t>
            </a:r>
            <a:r>
              <a:rPr lang="en-US" dirty="0"/>
              <a:t>synchrony in a system of chaotic optoelectronic oscillators</a:t>
            </a:r>
            <a:r>
              <a:rPr lang="en-US" dirty="0" smtClean="0"/>
              <a:t>.” </a:t>
            </a:r>
            <a:r>
              <a:rPr lang="en-US" dirty="0"/>
              <a:t>Phys. Rev</a:t>
            </a:r>
            <a:r>
              <a:rPr lang="en-US" dirty="0" smtClean="0"/>
              <a:t>. </a:t>
            </a:r>
            <a:r>
              <a:rPr lang="en-US" dirty="0" err="1" smtClean="0"/>
              <a:t>Lett</a:t>
            </a:r>
            <a:r>
              <a:rPr lang="en-US" dirty="0"/>
              <a:t>., 110:</a:t>
            </a:r>
            <a:r>
              <a:rPr lang="en-US" dirty="0" smtClean="0"/>
              <a:t>064104 (2013).</a:t>
            </a:r>
          </a:p>
          <a:p>
            <a:pPr lvl="1"/>
            <a:r>
              <a:rPr lang="en-US" b="1" dirty="0" smtClean="0"/>
              <a:t>C. R. S. Williams</a:t>
            </a:r>
            <a:r>
              <a:rPr lang="en-US" dirty="0" smtClean="0"/>
              <a:t>, F. </a:t>
            </a:r>
            <a:r>
              <a:rPr lang="en-US" dirty="0" err="1" smtClean="0"/>
              <a:t>Sorrentino</a:t>
            </a:r>
            <a:r>
              <a:rPr lang="en-US" dirty="0" smtClean="0"/>
              <a:t>, T. E. Murphy, and R. Roy. “</a:t>
            </a:r>
            <a:r>
              <a:rPr lang="en-US" dirty="0"/>
              <a:t>Synchronization States and </a:t>
            </a:r>
            <a:r>
              <a:rPr lang="en-US" dirty="0" err="1"/>
              <a:t>Multistability</a:t>
            </a:r>
            <a:r>
              <a:rPr lang="en-US" dirty="0"/>
              <a:t> in a Ring of Periodic </a:t>
            </a:r>
            <a:r>
              <a:rPr lang="en-US" dirty="0" smtClean="0"/>
              <a:t>Oscillators: Experimentally </a:t>
            </a:r>
            <a:r>
              <a:rPr lang="en-US" dirty="0"/>
              <a:t>Variable Coupling </a:t>
            </a:r>
            <a:r>
              <a:rPr lang="en-US" dirty="0" smtClean="0"/>
              <a:t>Delays.” Manuscript submitted.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844" y="1143000"/>
            <a:ext cx="5865813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14800" cy="4937125"/>
          </a:xfrm>
        </p:spPr>
        <p:txBody>
          <a:bodyPr/>
          <a:lstStyle/>
          <a:p>
            <a:pPr eaLnBrk="1" hangingPunct="1"/>
            <a:r>
              <a:rPr lang="en-US" dirty="0"/>
              <a:t>Coupled </a:t>
            </a:r>
            <a:r>
              <a:rPr lang="en-US" dirty="0" smtClean="0"/>
              <a:t>Neurons: Transitions from lag to isochronal synchrony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Unidirectional Ring of Neurons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31996"/>
            <a:ext cx="8591520" cy="939923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B.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</a:rPr>
              <a:t>Adhikari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et al. Chaos </a:t>
            </a:r>
            <a:r>
              <a:rPr lang="en-US" sz="1600" b="1" dirty="0" smtClean="0">
                <a:solidFill>
                  <a:schemeClr val="tx1"/>
                </a:solidFill>
                <a:latin typeface="Calibri" charset="0"/>
              </a:rPr>
              <a:t>21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023116 (2011).</a:t>
            </a:r>
          </a:p>
        </p:txBody>
      </p:sp>
      <p:pic>
        <p:nvPicPr>
          <p:cNvPr id="10" name="Picture 9" descr="NeuronalModelEqns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4" y="3409883"/>
            <a:ext cx="3403600" cy="13081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7724" y="4948863"/>
            <a:ext cx="3403600" cy="92333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dirty="0" smtClean="0"/>
              <a:t> is membrane potential</a:t>
            </a:r>
          </a:p>
          <a:p>
            <a:r>
              <a:rPr lang="en-US" dirty="0" err="1" smtClean="0"/>
              <a:t>h</a:t>
            </a:r>
            <a:r>
              <a:rPr lang="en-US" dirty="0" smtClean="0"/>
              <a:t>, </a:t>
            </a:r>
            <a:r>
              <a:rPr lang="en-US" dirty="0" err="1" smtClean="0"/>
              <a:t>m</a:t>
            </a:r>
            <a:r>
              <a:rPr lang="en-US" dirty="0" smtClean="0"/>
              <a:t> are membrane channel gating variables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numerical and analytical studies, changing the coupling delay has produced different synchronization states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31996"/>
            <a:ext cx="8591520" cy="939923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C.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</a:rPr>
              <a:t>Choe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et al., PRE 81, 025205 (2010).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on Unidirectional Ring</a:t>
            </a:r>
            <a:endParaRPr lang="en-US" dirty="0"/>
          </a:p>
        </p:txBody>
      </p:sp>
      <p:pic>
        <p:nvPicPr>
          <p:cNvPr id="5" name="Content Placeholder 4" descr="Ring.ep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23432" y="1600200"/>
            <a:ext cx="449713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41" name="Object 8"/>
          <p:cNvGraphicFramePr>
            <a:graphicFrameLocks noChangeAspect="1"/>
          </p:cNvGraphicFramePr>
          <p:nvPr/>
        </p:nvGraphicFramePr>
        <p:xfrm>
          <a:off x="381000" y="1427163"/>
          <a:ext cx="5732463" cy="1531937"/>
        </p:xfrm>
        <a:graphic>
          <a:graphicData uri="http://schemas.openxmlformats.org/presentationml/2006/ole">
            <p:oleObj spid="_x0000_s52228" name="Equation" r:id="rId4" imgW="2946400" imgH="787400" progId="Equation.3">
              <p:embed/>
            </p:oleObj>
          </a:graphicData>
        </a:graphic>
      </p:graphicFrame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Mathematical Model</a:t>
            </a:r>
          </a:p>
        </p:txBody>
      </p:sp>
      <p:pic>
        <p:nvPicPr>
          <p:cNvPr id="2054" name="Content Placeholder 9" descr="ModelSchematic.pdf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173538" y="3140810"/>
            <a:ext cx="4689475" cy="2200349"/>
          </a:xfrm>
        </p:spPr>
      </p:pic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938213" y="3825875"/>
          <a:ext cx="1800225" cy="279400"/>
        </p:xfrm>
        <a:graphic>
          <a:graphicData uri="http://schemas.openxmlformats.org/presentationml/2006/ole">
            <p:oleObj spid="_x0000_s52226" name="Equation" r:id="rId6" imgW="1066800" imgH="165100" progId="Equation.3">
              <p:embed/>
            </p:oleObj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1257300" y="4989513"/>
          <a:ext cx="3773488" cy="1506537"/>
        </p:xfrm>
        <a:graphic>
          <a:graphicData uri="http://schemas.openxmlformats.org/presentationml/2006/ole">
            <p:oleObj spid="_x0000_s52227" name="Equation" r:id="rId7" imgW="2235200" imgH="8890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5F46-5C5C-48D9-B4F8-9EB34E6F98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Content Placeholder 9" descr="ModelSchematic.pdf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957356" y="3046184"/>
            <a:ext cx="4905658" cy="2301784"/>
          </a:xfrm>
        </p:spPr>
      </p:pic>
      <p:sp>
        <p:nvSpPr>
          <p:cNvPr id="30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Mathematical Model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725916" y="4010499"/>
          <a:ext cx="3028950" cy="2674938"/>
        </p:xfrm>
        <a:graphic>
          <a:graphicData uri="http://schemas.openxmlformats.org/presentationml/2006/ole">
            <p:oleObj spid="_x0000_s54274" name="Equation" r:id="rId5" imgW="1790700" imgH="157480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6519333" y="1299102"/>
          <a:ext cx="2167467" cy="1659998"/>
        </p:xfrm>
        <a:graphic>
          <a:graphicData uri="http://schemas.openxmlformats.org/presentationml/2006/ole">
            <p:oleObj spid="_x0000_s54275" name="Equation" r:id="rId6" imgW="1498600" imgH="1143000" progId="Equation.3">
              <p:embed/>
            </p:oleObj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381000" y="1427163"/>
          <a:ext cx="5732463" cy="1531937"/>
        </p:xfrm>
        <a:graphic>
          <a:graphicData uri="http://schemas.openxmlformats.org/presentationml/2006/ole">
            <p:oleObj spid="_x0000_s54276" name="Equation" r:id="rId7" imgW="2946400" imgH="7874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5F46-5C5C-48D9-B4F8-9EB34E6F98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1"/>
          <p:cNvSpPr txBox="1">
            <a:spLocks noChangeArrowheads="1"/>
          </p:cNvSpPr>
          <p:nvPr/>
        </p:nvSpPr>
        <p:spPr bwMode="auto">
          <a:xfrm>
            <a:off x="457200" y="4800600"/>
            <a:ext cx="33432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alibri" charset="0"/>
              </a:rPr>
              <a:t>Isochronal Synchrony</a:t>
            </a:r>
          </a:p>
          <a:p>
            <a:pPr algn="ctr"/>
            <a:r>
              <a:rPr lang="en-US" sz="2400" dirty="0">
                <a:latin typeface="Calibri" charset="0"/>
              </a:rPr>
              <a:t>(Phase = 0)</a:t>
            </a:r>
          </a:p>
          <a:p>
            <a:endParaRPr lang="en-US" sz="2400" dirty="0">
              <a:latin typeface="Calibri" charset="0"/>
            </a:endParaRPr>
          </a:p>
        </p:txBody>
      </p:sp>
      <p:sp>
        <p:nvSpPr>
          <p:cNvPr id="25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Tuning Coupling </a:t>
            </a:r>
            <a:r>
              <a:rPr lang="en-US" dirty="0"/>
              <a:t>Delay</a:t>
            </a:r>
          </a:p>
        </p:txBody>
      </p:sp>
      <p:sp>
        <p:nvSpPr>
          <p:cNvPr id="25617" name="Text Box 155"/>
          <p:cNvSpPr txBox="1">
            <a:spLocks noChangeArrowheads="1"/>
          </p:cNvSpPr>
          <p:nvPr/>
        </p:nvSpPr>
        <p:spPr bwMode="auto">
          <a:xfrm>
            <a:off x="2100263" y="1981200"/>
            <a:ext cx="1862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 algn="ctr" defTabSz="2924175"/>
            <a:r>
              <a:rPr lang="en-US" sz="2400" b="1">
                <a:latin typeface="Calibri" charset="0"/>
              </a:rPr>
              <a:t>Experiment</a:t>
            </a:r>
          </a:p>
        </p:txBody>
      </p:sp>
      <p:sp>
        <p:nvSpPr>
          <p:cNvPr id="25618" name="Text Box 156"/>
          <p:cNvSpPr txBox="1">
            <a:spLocks noChangeArrowheads="1"/>
          </p:cNvSpPr>
          <p:nvPr/>
        </p:nvSpPr>
        <p:spPr bwMode="auto">
          <a:xfrm>
            <a:off x="5943600" y="1981200"/>
            <a:ext cx="175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 algn="ctr" defTabSz="2924175"/>
            <a:r>
              <a:rPr lang="en-US" sz="2400" b="1">
                <a:latin typeface="Calibri" charset="0"/>
              </a:rPr>
              <a:t>Simulation</a:t>
            </a:r>
          </a:p>
        </p:txBody>
      </p:sp>
      <p:graphicFrame>
        <p:nvGraphicFramePr>
          <p:cNvPr id="11" name="Object 117"/>
          <p:cNvGraphicFramePr>
            <a:graphicFrameLocks noChangeAspect="1"/>
          </p:cNvGraphicFramePr>
          <p:nvPr/>
        </p:nvGraphicFramePr>
        <p:xfrm>
          <a:off x="533400" y="1143000"/>
          <a:ext cx="1085850" cy="749300"/>
        </p:xfrm>
        <a:graphic>
          <a:graphicData uri="http://schemas.openxmlformats.org/presentationml/2006/ole">
            <p:oleObj spid="_x0000_s56322" name="Equation" r:id="rId4" imgW="457200" imgH="241300" progId="Equation.3">
              <p:embed/>
            </p:oleObj>
          </a:graphicData>
        </a:graphic>
      </p:graphicFrame>
      <p:pic>
        <p:nvPicPr>
          <p:cNvPr id="39" name="Picture 38" descr="TimeTracesPhase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24" y="2560392"/>
            <a:ext cx="7643752" cy="173721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02"/>
          <p:cNvSpPr txBox="1">
            <a:spLocks noChangeArrowheads="1"/>
          </p:cNvSpPr>
          <p:nvPr/>
        </p:nvSpPr>
        <p:spPr bwMode="auto">
          <a:xfrm>
            <a:off x="457200" y="4800600"/>
            <a:ext cx="3514725" cy="15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alibri" charset="0"/>
              </a:rPr>
              <a:t>Splay-</a:t>
            </a:r>
            <a:r>
              <a:rPr lang="en-US" sz="2400" dirty="0" smtClean="0">
                <a:latin typeface="Calibri" charset="0"/>
              </a:rPr>
              <a:t>phase (Lag) </a:t>
            </a:r>
            <a:r>
              <a:rPr lang="en-US" sz="2400" dirty="0">
                <a:latin typeface="Calibri" charset="0"/>
              </a:rPr>
              <a:t>Synchrony</a:t>
            </a:r>
          </a:p>
          <a:p>
            <a:pPr algn="ctr"/>
            <a:r>
              <a:rPr lang="en-US" sz="2400" dirty="0">
                <a:latin typeface="Calibri" charset="0"/>
              </a:rPr>
              <a:t>(Phase = </a:t>
            </a:r>
            <a:r>
              <a:rPr lang="el-GR" sz="2400" dirty="0"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en-US" sz="2400" dirty="0">
                <a:latin typeface="Calibri" charset="0"/>
              </a:rPr>
              <a:t>/2)</a:t>
            </a:r>
          </a:p>
          <a:p>
            <a:endParaRPr lang="en-US" sz="2400" dirty="0">
              <a:latin typeface="Calibri" charset="0"/>
            </a:endParaRPr>
          </a:p>
        </p:txBody>
      </p:sp>
      <p:graphicFrame>
        <p:nvGraphicFramePr>
          <p:cNvPr id="31" name="Object 120"/>
          <p:cNvGraphicFramePr>
            <a:graphicFrameLocks noChangeAspect="1"/>
          </p:cNvGraphicFramePr>
          <p:nvPr/>
        </p:nvGraphicFramePr>
        <p:xfrm>
          <a:off x="663575" y="1201738"/>
          <a:ext cx="1839913" cy="631825"/>
        </p:xfrm>
        <a:graphic>
          <a:graphicData uri="http://schemas.openxmlformats.org/presentationml/2006/ole">
            <p:oleObj spid="_x0000_s58370" name="Equation" r:id="rId4" imgW="622300" imgH="203200" progId="Equation.3">
              <p:embed/>
            </p:oleObj>
          </a:graphicData>
        </a:graphic>
      </p:graphicFrame>
      <p:sp>
        <p:nvSpPr>
          <p:cNvPr id="25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Tuning Coupling </a:t>
            </a:r>
            <a:r>
              <a:rPr lang="en-US" dirty="0"/>
              <a:t>Delay</a:t>
            </a:r>
          </a:p>
        </p:txBody>
      </p:sp>
      <p:sp>
        <p:nvSpPr>
          <p:cNvPr id="25617" name="Text Box 155"/>
          <p:cNvSpPr txBox="1">
            <a:spLocks noChangeArrowheads="1"/>
          </p:cNvSpPr>
          <p:nvPr/>
        </p:nvSpPr>
        <p:spPr bwMode="auto">
          <a:xfrm>
            <a:off x="2100263" y="1981200"/>
            <a:ext cx="1862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 algn="ctr" defTabSz="2924175"/>
            <a:r>
              <a:rPr lang="en-US" sz="2400" b="1">
                <a:latin typeface="Calibri" charset="0"/>
              </a:rPr>
              <a:t>Experiment</a:t>
            </a:r>
          </a:p>
        </p:txBody>
      </p:sp>
      <p:sp>
        <p:nvSpPr>
          <p:cNvPr id="25618" name="Text Box 156"/>
          <p:cNvSpPr txBox="1">
            <a:spLocks noChangeArrowheads="1"/>
          </p:cNvSpPr>
          <p:nvPr/>
        </p:nvSpPr>
        <p:spPr bwMode="auto">
          <a:xfrm>
            <a:off x="5943600" y="1981200"/>
            <a:ext cx="175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 algn="ctr" defTabSz="2924175"/>
            <a:r>
              <a:rPr lang="en-US" sz="2400" b="1">
                <a:latin typeface="Calibri" charset="0"/>
              </a:rPr>
              <a:t>Simulation</a:t>
            </a:r>
          </a:p>
        </p:txBody>
      </p:sp>
      <p:pic>
        <p:nvPicPr>
          <p:cNvPr id="39" name="Picture 38" descr="TimeTracesPhase0p5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24" y="2560392"/>
            <a:ext cx="7643752" cy="173721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122"/>
          <p:cNvGraphicFramePr>
            <a:graphicFrameLocks noChangeAspect="1"/>
          </p:cNvGraphicFramePr>
          <p:nvPr/>
        </p:nvGraphicFramePr>
        <p:xfrm>
          <a:off x="646113" y="1201738"/>
          <a:ext cx="1876425" cy="631825"/>
        </p:xfrm>
        <a:graphic>
          <a:graphicData uri="http://schemas.openxmlformats.org/presentationml/2006/ole">
            <p:oleObj spid="_x0000_s60418" name="Equation" r:id="rId4" imgW="635000" imgH="203200" progId="Equation.3">
              <p:embed/>
            </p:oleObj>
          </a:graphicData>
        </a:graphic>
      </p:graphicFrame>
      <p:pic>
        <p:nvPicPr>
          <p:cNvPr id="39" name="Picture 38" descr="TimeTracesPhase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24" y="2560392"/>
            <a:ext cx="7643752" cy="1737216"/>
          </a:xfrm>
          <a:prstGeom prst="rect">
            <a:avLst/>
          </a:prstGeom>
        </p:spPr>
      </p:pic>
      <p:sp>
        <p:nvSpPr>
          <p:cNvPr id="36" name="TextBox 103"/>
          <p:cNvSpPr txBox="1">
            <a:spLocks noChangeArrowheads="1"/>
          </p:cNvSpPr>
          <p:nvPr/>
        </p:nvSpPr>
        <p:spPr bwMode="auto">
          <a:xfrm>
            <a:off x="457200" y="4800600"/>
            <a:ext cx="2701925" cy="15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latin typeface="Calibri" charset="0"/>
              </a:rPr>
              <a:t>Cluster (Lag) </a:t>
            </a:r>
            <a:r>
              <a:rPr lang="en-US" sz="2400" dirty="0">
                <a:latin typeface="Calibri" charset="0"/>
              </a:rPr>
              <a:t>Synchrony</a:t>
            </a:r>
          </a:p>
          <a:p>
            <a:pPr algn="ctr"/>
            <a:r>
              <a:rPr lang="en-US" sz="2400" dirty="0">
                <a:latin typeface="Calibri" charset="0"/>
              </a:rPr>
              <a:t>(Phase = </a:t>
            </a:r>
            <a:r>
              <a:rPr lang="el-GR" sz="2400" dirty="0">
                <a:latin typeface="Times New Roman" charset="0"/>
                <a:ea typeface="Times New Roman" charset="0"/>
                <a:cs typeface="Times New Roman" charset="0"/>
              </a:rPr>
              <a:t>π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sp>
        <p:nvSpPr>
          <p:cNvPr id="25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Tuning Coupling </a:t>
            </a:r>
            <a:r>
              <a:rPr lang="en-US" dirty="0"/>
              <a:t>Delay</a:t>
            </a:r>
          </a:p>
        </p:txBody>
      </p:sp>
      <p:sp>
        <p:nvSpPr>
          <p:cNvPr id="25617" name="Text Box 155"/>
          <p:cNvSpPr txBox="1">
            <a:spLocks noChangeArrowheads="1"/>
          </p:cNvSpPr>
          <p:nvPr/>
        </p:nvSpPr>
        <p:spPr bwMode="auto">
          <a:xfrm>
            <a:off x="2100263" y="1981200"/>
            <a:ext cx="1862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 algn="ctr" defTabSz="2924175"/>
            <a:r>
              <a:rPr lang="en-US" sz="2400" b="1">
                <a:latin typeface="Calibri" charset="0"/>
              </a:rPr>
              <a:t>Experiment</a:t>
            </a:r>
          </a:p>
        </p:txBody>
      </p:sp>
      <p:sp>
        <p:nvSpPr>
          <p:cNvPr id="25618" name="Text Box 156"/>
          <p:cNvSpPr txBox="1">
            <a:spLocks noChangeArrowheads="1"/>
          </p:cNvSpPr>
          <p:nvPr/>
        </p:nvSpPr>
        <p:spPr bwMode="auto">
          <a:xfrm>
            <a:off x="5943600" y="1981200"/>
            <a:ext cx="175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 algn="ctr" defTabSz="2924175"/>
            <a:r>
              <a:rPr lang="en-US" sz="2400" b="1">
                <a:latin typeface="Calibri" charset="0"/>
              </a:rPr>
              <a:t>Simulation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" name="Object 121"/>
          <p:cNvGraphicFramePr>
            <a:graphicFrameLocks noChangeAspect="1"/>
          </p:cNvGraphicFramePr>
          <p:nvPr/>
        </p:nvGraphicFramePr>
        <p:xfrm>
          <a:off x="646113" y="1201738"/>
          <a:ext cx="1876425" cy="631825"/>
        </p:xfrm>
        <a:graphic>
          <a:graphicData uri="http://schemas.openxmlformats.org/presentationml/2006/ole">
            <p:oleObj spid="_x0000_s62466" name="Equation" r:id="rId4" imgW="635000" imgH="203200" progId="Equation.3">
              <p:embed/>
            </p:oleObj>
          </a:graphicData>
        </a:graphic>
      </p:graphicFrame>
      <p:sp>
        <p:nvSpPr>
          <p:cNvPr id="58" name="TextBox 104"/>
          <p:cNvSpPr txBox="1">
            <a:spLocks noChangeArrowheads="1"/>
          </p:cNvSpPr>
          <p:nvPr/>
        </p:nvSpPr>
        <p:spPr bwMode="auto">
          <a:xfrm>
            <a:off x="457200" y="4800600"/>
            <a:ext cx="4013200" cy="156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latin typeface="Calibri" charset="0"/>
              </a:rPr>
              <a:t>Splay-phase</a:t>
            </a:r>
            <a:r>
              <a:rPr lang="en-US" sz="2400" dirty="0" smtClean="0">
                <a:latin typeface="Calibri" charset="0"/>
              </a:rPr>
              <a:t> (Lag) </a:t>
            </a:r>
          </a:p>
          <a:p>
            <a:pPr algn="ctr"/>
            <a:r>
              <a:rPr lang="en-US" sz="2400" dirty="0" smtClean="0">
                <a:latin typeface="Calibri" charset="0"/>
              </a:rPr>
              <a:t>Synchrony</a:t>
            </a:r>
            <a:endParaRPr lang="en-US" sz="2400" dirty="0">
              <a:latin typeface="Calibri" charset="0"/>
            </a:endParaRPr>
          </a:p>
          <a:p>
            <a:pPr algn="ctr"/>
            <a:r>
              <a:rPr lang="en-US" sz="2400" dirty="0">
                <a:latin typeface="Calibri" charset="0"/>
              </a:rPr>
              <a:t>(Phase = 3</a:t>
            </a:r>
            <a:r>
              <a:rPr lang="el-GR" sz="2400" dirty="0">
                <a:latin typeface="Times New Roman" charset="0"/>
                <a:ea typeface="Times New Roman" charset="0"/>
                <a:cs typeface="Times New Roman" charset="0"/>
              </a:rPr>
              <a:t> π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/</a:t>
            </a:r>
            <a:r>
              <a:rPr lang="en-US" sz="2400" dirty="0">
                <a:latin typeface="Calibri" charset="0"/>
                <a:ea typeface="Times New Roman" charset="0"/>
                <a:cs typeface="Times New Roman" charset="0"/>
              </a:rPr>
              <a:t>2</a:t>
            </a:r>
            <a:r>
              <a:rPr lang="en-US" sz="24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endParaRPr lang="en-US" sz="2400" dirty="0">
              <a:latin typeface="Calibri" charset="0"/>
            </a:endParaRPr>
          </a:p>
          <a:p>
            <a:endParaRPr lang="en-US" sz="2400" dirty="0">
              <a:latin typeface="Calibri" charset="0"/>
            </a:endParaRPr>
          </a:p>
        </p:txBody>
      </p:sp>
      <p:sp>
        <p:nvSpPr>
          <p:cNvPr id="25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Tuning Coupling </a:t>
            </a:r>
            <a:r>
              <a:rPr lang="en-US" dirty="0"/>
              <a:t>Delay</a:t>
            </a:r>
          </a:p>
        </p:txBody>
      </p:sp>
      <p:sp>
        <p:nvSpPr>
          <p:cNvPr id="25617" name="Text Box 155"/>
          <p:cNvSpPr txBox="1">
            <a:spLocks noChangeArrowheads="1"/>
          </p:cNvSpPr>
          <p:nvPr/>
        </p:nvSpPr>
        <p:spPr bwMode="auto">
          <a:xfrm>
            <a:off x="2100263" y="1981200"/>
            <a:ext cx="1862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 algn="ctr" defTabSz="2924175"/>
            <a:r>
              <a:rPr lang="en-US" sz="2400" b="1">
                <a:latin typeface="Calibri" charset="0"/>
              </a:rPr>
              <a:t>Experiment</a:t>
            </a:r>
          </a:p>
        </p:txBody>
      </p:sp>
      <p:sp>
        <p:nvSpPr>
          <p:cNvPr id="25618" name="Text Box 156"/>
          <p:cNvSpPr txBox="1">
            <a:spLocks noChangeArrowheads="1"/>
          </p:cNvSpPr>
          <p:nvPr/>
        </p:nvSpPr>
        <p:spPr bwMode="auto">
          <a:xfrm>
            <a:off x="5943600" y="1981200"/>
            <a:ext cx="1755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 algn="ctr" defTabSz="2924175"/>
            <a:r>
              <a:rPr lang="en-US" sz="2400" b="1">
                <a:latin typeface="Calibri" charset="0"/>
              </a:rPr>
              <a:t>Simulation</a:t>
            </a:r>
          </a:p>
        </p:txBody>
      </p:sp>
      <p:pic>
        <p:nvPicPr>
          <p:cNvPr id="39" name="Picture 38" descr="TimeTracesPhase1p5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24" y="2560392"/>
            <a:ext cx="7643752" cy="1737216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Varying Coupling Delay</a:t>
            </a:r>
          </a:p>
        </p:txBody>
      </p:sp>
      <p:pic>
        <p:nvPicPr>
          <p:cNvPr id="27655" name="Picture 177"/>
          <p:cNvPicPr>
            <a:picLocks noChangeAspect="1" noChangeArrowheads="1"/>
          </p:cNvPicPr>
          <p:nvPr/>
        </p:nvPicPr>
        <p:blipFill>
          <a:blip r:embed="rId4"/>
          <a:srcRect r="14751"/>
          <a:stretch>
            <a:fillRect/>
          </a:stretch>
        </p:blipFill>
        <p:spPr bwMode="auto">
          <a:xfrm>
            <a:off x="0" y="1828800"/>
            <a:ext cx="434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Rectangle 127"/>
          <p:cNvSpPr>
            <a:spLocks noChangeArrowheads="1"/>
          </p:cNvSpPr>
          <p:nvPr/>
        </p:nvSpPr>
        <p:spPr bwMode="auto">
          <a:xfrm>
            <a:off x="254000" y="2209800"/>
            <a:ext cx="376238" cy="2038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defTabSz="2925763"/>
            <a:endParaRPr lang="en-US" sz="5800">
              <a:latin typeface="Calibri" charset="0"/>
            </a:endParaRPr>
          </a:p>
        </p:txBody>
      </p:sp>
      <p:graphicFrame>
        <p:nvGraphicFramePr>
          <p:cNvPr id="27650" name="Object 129"/>
          <p:cNvGraphicFramePr>
            <a:graphicFrameLocks noChangeAspect="1"/>
          </p:cNvGraphicFramePr>
          <p:nvPr/>
        </p:nvGraphicFramePr>
        <p:xfrm>
          <a:off x="382588" y="2173288"/>
          <a:ext cx="238125" cy="400050"/>
        </p:xfrm>
        <a:graphic>
          <a:graphicData uri="http://schemas.openxmlformats.org/presentationml/2006/ole">
            <p:oleObj spid="_x0000_s64514" name="Equation" r:id="rId5" imgW="241195" imgH="393529" progId="Equation.3">
              <p:embed/>
            </p:oleObj>
          </a:graphicData>
        </a:graphic>
      </p:graphicFrame>
      <p:graphicFrame>
        <p:nvGraphicFramePr>
          <p:cNvPr id="27651" name="Object 130"/>
          <p:cNvGraphicFramePr>
            <a:graphicFrameLocks noChangeAspect="1"/>
          </p:cNvGraphicFramePr>
          <p:nvPr/>
        </p:nvGraphicFramePr>
        <p:xfrm>
          <a:off x="431800" y="2868613"/>
          <a:ext cx="138113" cy="141287"/>
        </p:xfrm>
        <a:graphic>
          <a:graphicData uri="http://schemas.openxmlformats.org/presentationml/2006/ole">
            <p:oleObj spid="_x0000_s64515" name="Equation" r:id="rId6" imgW="139700" imgH="139700" progId="Equation.3">
              <p:embed/>
            </p:oleObj>
          </a:graphicData>
        </a:graphic>
      </p:graphicFrame>
      <p:graphicFrame>
        <p:nvGraphicFramePr>
          <p:cNvPr id="27652" name="Object 131"/>
          <p:cNvGraphicFramePr>
            <a:graphicFrameLocks noChangeAspect="1"/>
          </p:cNvGraphicFramePr>
          <p:nvPr/>
        </p:nvGraphicFramePr>
        <p:xfrm>
          <a:off x="420688" y="3305175"/>
          <a:ext cx="163512" cy="401638"/>
        </p:xfrm>
        <a:graphic>
          <a:graphicData uri="http://schemas.openxmlformats.org/presentationml/2006/ole">
            <p:oleObj spid="_x0000_s64516" name="Equation" r:id="rId7" imgW="164957" imgH="393359" progId="Equation.3">
              <p:embed/>
            </p:oleObj>
          </a:graphicData>
        </a:graphic>
      </p:graphicFrame>
      <p:graphicFrame>
        <p:nvGraphicFramePr>
          <p:cNvPr id="27653" name="Object 132"/>
          <p:cNvGraphicFramePr>
            <a:graphicFrameLocks noChangeAspect="1"/>
          </p:cNvGraphicFramePr>
          <p:nvPr/>
        </p:nvGraphicFramePr>
        <p:xfrm>
          <a:off x="438150" y="3981450"/>
          <a:ext cx="125413" cy="180975"/>
        </p:xfrm>
        <a:graphic>
          <a:graphicData uri="http://schemas.openxmlformats.org/presentationml/2006/ole">
            <p:oleObj spid="_x0000_s64517" name="Equation" r:id="rId8" imgW="126725" imgH="177415" progId="Equation.3">
              <p:embed/>
            </p:oleObj>
          </a:graphicData>
        </a:graphic>
      </p:graphicFrame>
      <p:sp>
        <p:nvSpPr>
          <p:cNvPr id="27657" name="Text Box 155"/>
          <p:cNvSpPr txBox="1">
            <a:spLocks noChangeArrowheads="1"/>
          </p:cNvSpPr>
          <p:nvPr/>
        </p:nvSpPr>
        <p:spPr bwMode="auto">
          <a:xfrm>
            <a:off x="214313" y="1143000"/>
            <a:ext cx="28051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 defTabSz="2924175"/>
            <a:r>
              <a:rPr lang="en-US" sz="2400" b="1">
                <a:latin typeface="Calibri" charset="0"/>
              </a:rPr>
              <a:t>Experiment</a:t>
            </a:r>
          </a:p>
          <a:p>
            <a:pPr defTabSz="2924175"/>
            <a:r>
              <a:rPr lang="en-US">
                <a:latin typeface="Calibri" charset="0"/>
              </a:rPr>
              <a:t>10 Measurements per delay </a:t>
            </a:r>
          </a:p>
        </p:txBody>
      </p:sp>
      <p:sp>
        <p:nvSpPr>
          <p:cNvPr id="27658" name="Text Box 156"/>
          <p:cNvSpPr txBox="1">
            <a:spLocks noChangeArrowheads="1"/>
          </p:cNvSpPr>
          <p:nvPr/>
        </p:nvSpPr>
        <p:spPr bwMode="auto">
          <a:xfrm>
            <a:off x="4495800" y="1143000"/>
            <a:ext cx="400843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5" rIns="91429" bIns="45715">
            <a:prstTxWarp prst="textNoShape">
              <a:avLst/>
            </a:prstTxWarp>
            <a:spAutoFit/>
          </a:bodyPr>
          <a:lstStyle/>
          <a:p>
            <a:pPr defTabSz="2924175"/>
            <a:r>
              <a:rPr lang="en-US" sz="2400" b="1">
                <a:latin typeface="Calibri" charset="0"/>
              </a:rPr>
              <a:t>Simulation</a:t>
            </a:r>
          </a:p>
          <a:p>
            <a:pPr defTabSz="2924175"/>
            <a:r>
              <a:rPr lang="en-US">
                <a:latin typeface="Calibri" charset="0"/>
              </a:rPr>
              <a:t>2000 Random initial conditions per delay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343400" y="1828800"/>
            <a:ext cx="4560888" cy="2971800"/>
            <a:chOff x="4887263" y="1828800"/>
            <a:chExt cx="4561537" cy="2971800"/>
          </a:xfrm>
        </p:grpSpPr>
        <p:pic>
          <p:nvPicPr>
            <p:cNvPr id="27660" name="Picture 178"/>
            <p:cNvPicPr>
              <a:picLocks noChangeAspect="1" noChangeArrowheads="1"/>
            </p:cNvPicPr>
            <p:nvPr/>
          </p:nvPicPr>
          <p:blipFill>
            <a:blip r:embed="rId9"/>
            <a:srcRect l="12413"/>
            <a:stretch>
              <a:fillRect/>
            </a:stretch>
          </p:blipFill>
          <p:spPr bwMode="auto">
            <a:xfrm>
              <a:off x="4986325" y="1828800"/>
              <a:ext cx="4462475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TextBox 172"/>
            <p:cNvSpPr txBox="1">
              <a:spLocks noChangeArrowheads="1"/>
            </p:cNvSpPr>
            <p:nvPr/>
          </p:nvSpPr>
          <p:spPr bwMode="auto">
            <a:xfrm rot="5400000">
              <a:off x="7931921" y="3082449"/>
              <a:ext cx="2693452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>
                  <a:latin typeface="Calibri" charset="0"/>
                </a:rPr>
                <a:t>Frequency of Occurrence (%)</a:t>
              </a:r>
            </a:p>
          </p:txBody>
        </p:sp>
        <p:pic>
          <p:nvPicPr>
            <p:cNvPr id="27662" name="Picture 178"/>
            <p:cNvPicPr>
              <a:picLocks noChangeAspect="1" noChangeArrowheads="1"/>
            </p:cNvPicPr>
            <p:nvPr/>
          </p:nvPicPr>
          <p:blipFill>
            <a:blip r:embed="rId9"/>
            <a:srcRect l="10469" t="79488"/>
            <a:stretch>
              <a:fillRect/>
            </a:stretch>
          </p:blipFill>
          <p:spPr bwMode="auto">
            <a:xfrm>
              <a:off x="4887263" y="4191000"/>
              <a:ext cx="4561537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Introduction: Dynamical Systems and Synchronization</a:t>
            </a:r>
          </a:p>
          <a:p>
            <a:r>
              <a:rPr lang="en-US" dirty="0" smtClean="0"/>
              <a:t>Synchrony of periodic oscillators in a unidirectional ring</a:t>
            </a:r>
          </a:p>
          <a:p>
            <a:r>
              <a:rPr lang="en-US" dirty="0" smtClean="0"/>
              <a:t>Group synchrony of chaotic oscillators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Stability</a:t>
            </a:r>
            <a:endParaRPr lang="en-US" dirty="0"/>
          </a:p>
        </p:txBody>
      </p:sp>
      <p:pic>
        <p:nvPicPr>
          <p:cNvPr id="4" name="Content Placeholder 3" descr="MLEb.png"/>
          <p:cNvPicPr>
            <a:picLocks noGrp="1" noChangeAspect="1"/>
          </p:cNvPicPr>
          <p:nvPr>
            <p:ph idx="1"/>
          </p:nvPr>
        </p:nvPicPr>
        <p:blipFill>
          <a:blip r:embed="rId4"/>
          <a:srcRect l="7717" r="-18187"/>
          <a:stretch>
            <a:fillRect/>
          </a:stretch>
        </p:blipFill>
        <p:spPr>
          <a:xfrm>
            <a:off x="2020375" y="1225009"/>
            <a:ext cx="6666425" cy="4525963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68762" y="5997233"/>
          <a:ext cx="4385000" cy="718233"/>
        </p:xfrm>
        <a:graphic>
          <a:graphicData uri="http://schemas.openxmlformats.org/presentationml/2006/ole">
            <p:oleObj spid="_x0000_s66562" name="Equation" r:id="rId5" imgW="1473200" imgH="241300" progId="Equation.3">
              <p:embed/>
            </p:oleObj>
          </a:graphicData>
        </a:graphic>
      </p:graphicFrame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1385400" y="3178195"/>
          <a:ext cx="634975" cy="384216"/>
        </p:xfrm>
        <a:graphic>
          <a:graphicData uri="http://schemas.openxmlformats.org/presentationml/2006/ole">
            <p:oleObj spid="_x0000_s66563" name="Equation" r:id="rId6" imgW="482600" imgH="2921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Coupled Chaotic Oscillators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of different oscillators</a:t>
            </a:r>
          </a:p>
          <a:p>
            <a:r>
              <a:rPr lang="en-US" dirty="0" smtClean="0"/>
              <a:t>Intra-group identical synchrony, but not inter-group</a:t>
            </a:r>
          </a:p>
          <a:p>
            <a:r>
              <a:rPr lang="en-US" dirty="0" smtClean="0"/>
              <a:t>This has been studied numerically and analytically, but previously not in an experiment</a:t>
            </a:r>
          </a:p>
        </p:txBody>
      </p:sp>
      <p:sp>
        <p:nvSpPr>
          <p:cNvPr id="32" name="Freeform 31"/>
          <p:cNvSpPr/>
          <p:nvPr/>
        </p:nvSpPr>
        <p:spPr>
          <a:xfrm>
            <a:off x="7205744" y="4600688"/>
            <a:ext cx="1842976" cy="2124129"/>
          </a:xfrm>
          <a:custGeom>
            <a:avLst/>
            <a:gdLst>
              <a:gd name="connsiteX0" fmla="*/ 1273059 w 2478645"/>
              <a:gd name="connsiteY0" fmla="*/ 2564191 h 2588381"/>
              <a:gd name="connsiteX1" fmla="*/ 1502868 w 2478645"/>
              <a:gd name="connsiteY1" fmla="*/ 2503715 h 2588381"/>
              <a:gd name="connsiteX2" fmla="*/ 1660106 w 2478645"/>
              <a:gd name="connsiteY2" fmla="*/ 2467429 h 2588381"/>
              <a:gd name="connsiteX3" fmla="*/ 1768963 w 2478645"/>
              <a:gd name="connsiteY3" fmla="*/ 2431143 h 2588381"/>
              <a:gd name="connsiteX4" fmla="*/ 1902011 w 2478645"/>
              <a:gd name="connsiteY4" fmla="*/ 2394857 h 2588381"/>
              <a:gd name="connsiteX5" fmla="*/ 2301154 w 2478645"/>
              <a:gd name="connsiteY5" fmla="*/ 2237619 h 2588381"/>
              <a:gd name="connsiteX6" fmla="*/ 2349535 w 2478645"/>
              <a:gd name="connsiteY6" fmla="*/ 2213429 h 2588381"/>
              <a:gd name="connsiteX7" fmla="*/ 2434202 w 2478645"/>
              <a:gd name="connsiteY7" fmla="*/ 2165048 h 2588381"/>
              <a:gd name="connsiteX8" fmla="*/ 2458392 w 2478645"/>
              <a:gd name="connsiteY8" fmla="*/ 2140857 h 2588381"/>
              <a:gd name="connsiteX9" fmla="*/ 2470487 w 2478645"/>
              <a:gd name="connsiteY9" fmla="*/ 2104572 h 2588381"/>
              <a:gd name="connsiteX10" fmla="*/ 2446297 w 2478645"/>
              <a:gd name="connsiteY10" fmla="*/ 1620762 h 2588381"/>
              <a:gd name="connsiteX11" fmla="*/ 2410011 w 2478645"/>
              <a:gd name="connsiteY11" fmla="*/ 1451429 h 2588381"/>
              <a:gd name="connsiteX12" fmla="*/ 2385821 w 2478645"/>
              <a:gd name="connsiteY12" fmla="*/ 1354667 h 2588381"/>
              <a:gd name="connsiteX13" fmla="*/ 2337440 w 2478645"/>
              <a:gd name="connsiteY13" fmla="*/ 1257905 h 2588381"/>
              <a:gd name="connsiteX14" fmla="*/ 2325344 w 2478645"/>
              <a:gd name="connsiteY14" fmla="*/ 1221619 h 2588381"/>
              <a:gd name="connsiteX15" fmla="*/ 2264868 w 2478645"/>
              <a:gd name="connsiteY15" fmla="*/ 1136953 h 2588381"/>
              <a:gd name="connsiteX16" fmla="*/ 2228583 w 2478645"/>
              <a:gd name="connsiteY16" fmla="*/ 1076477 h 2588381"/>
              <a:gd name="connsiteX17" fmla="*/ 2192297 w 2478645"/>
              <a:gd name="connsiteY17" fmla="*/ 1028096 h 2588381"/>
              <a:gd name="connsiteX18" fmla="*/ 2168106 w 2478645"/>
              <a:gd name="connsiteY18" fmla="*/ 979715 h 2588381"/>
              <a:gd name="connsiteX19" fmla="*/ 2095535 w 2478645"/>
              <a:gd name="connsiteY19" fmla="*/ 882953 h 2588381"/>
              <a:gd name="connsiteX20" fmla="*/ 2059249 w 2478645"/>
              <a:gd name="connsiteY20" fmla="*/ 846667 h 2588381"/>
              <a:gd name="connsiteX21" fmla="*/ 2010868 w 2478645"/>
              <a:gd name="connsiteY21" fmla="*/ 774096 h 2588381"/>
              <a:gd name="connsiteX22" fmla="*/ 1986678 w 2478645"/>
              <a:gd name="connsiteY22" fmla="*/ 749905 h 2588381"/>
              <a:gd name="connsiteX23" fmla="*/ 1926202 w 2478645"/>
              <a:gd name="connsiteY23" fmla="*/ 677334 h 2588381"/>
              <a:gd name="connsiteX24" fmla="*/ 1865725 w 2478645"/>
              <a:gd name="connsiteY24" fmla="*/ 580572 h 2588381"/>
              <a:gd name="connsiteX25" fmla="*/ 1817344 w 2478645"/>
              <a:gd name="connsiteY25" fmla="*/ 508000 h 2588381"/>
              <a:gd name="connsiteX26" fmla="*/ 1732678 w 2478645"/>
              <a:gd name="connsiteY26" fmla="*/ 362857 h 2588381"/>
              <a:gd name="connsiteX27" fmla="*/ 1635916 w 2478645"/>
              <a:gd name="connsiteY27" fmla="*/ 241905 h 2588381"/>
              <a:gd name="connsiteX28" fmla="*/ 1575440 w 2478645"/>
              <a:gd name="connsiteY28" fmla="*/ 157238 h 2588381"/>
              <a:gd name="connsiteX29" fmla="*/ 1527059 w 2478645"/>
              <a:gd name="connsiteY29" fmla="*/ 108857 h 2588381"/>
              <a:gd name="connsiteX30" fmla="*/ 1454487 w 2478645"/>
              <a:gd name="connsiteY30" fmla="*/ 48381 h 2588381"/>
              <a:gd name="connsiteX31" fmla="*/ 1297249 w 2478645"/>
              <a:gd name="connsiteY31" fmla="*/ 24191 h 2588381"/>
              <a:gd name="connsiteX32" fmla="*/ 1176297 w 2478645"/>
              <a:gd name="connsiteY32" fmla="*/ 0 h 2588381"/>
              <a:gd name="connsiteX33" fmla="*/ 898106 w 2478645"/>
              <a:gd name="connsiteY33" fmla="*/ 12096 h 2588381"/>
              <a:gd name="connsiteX34" fmla="*/ 837630 w 2478645"/>
              <a:gd name="connsiteY34" fmla="*/ 24191 h 2588381"/>
              <a:gd name="connsiteX35" fmla="*/ 765059 w 2478645"/>
              <a:gd name="connsiteY35" fmla="*/ 48381 h 2588381"/>
              <a:gd name="connsiteX36" fmla="*/ 547344 w 2478645"/>
              <a:gd name="connsiteY36" fmla="*/ 133048 h 2588381"/>
              <a:gd name="connsiteX37" fmla="*/ 426392 w 2478645"/>
              <a:gd name="connsiteY37" fmla="*/ 181429 h 2588381"/>
              <a:gd name="connsiteX38" fmla="*/ 365916 w 2478645"/>
              <a:gd name="connsiteY38" fmla="*/ 205619 h 2588381"/>
              <a:gd name="connsiteX39" fmla="*/ 269154 w 2478645"/>
              <a:gd name="connsiteY39" fmla="*/ 254000 h 2588381"/>
              <a:gd name="connsiteX40" fmla="*/ 220773 w 2478645"/>
              <a:gd name="connsiteY40" fmla="*/ 278191 h 2588381"/>
              <a:gd name="connsiteX41" fmla="*/ 184487 w 2478645"/>
              <a:gd name="connsiteY41" fmla="*/ 314477 h 2588381"/>
              <a:gd name="connsiteX42" fmla="*/ 124011 w 2478645"/>
              <a:gd name="connsiteY42" fmla="*/ 350762 h 2588381"/>
              <a:gd name="connsiteX43" fmla="*/ 63535 w 2478645"/>
              <a:gd name="connsiteY43" fmla="*/ 423334 h 2588381"/>
              <a:gd name="connsiteX44" fmla="*/ 39344 w 2478645"/>
              <a:gd name="connsiteY44" fmla="*/ 520096 h 2588381"/>
              <a:gd name="connsiteX45" fmla="*/ 27249 w 2478645"/>
              <a:gd name="connsiteY45" fmla="*/ 556381 h 2588381"/>
              <a:gd name="connsiteX46" fmla="*/ 3059 w 2478645"/>
              <a:gd name="connsiteY46" fmla="*/ 701524 h 2588381"/>
              <a:gd name="connsiteX47" fmla="*/ 27249 w 2478645"/>
              <a:gd name="connsiteY47" fmla="*/ 991810 h 2588381"/>
              <a:gd name="connsiteX48" fmla="*/ 39344 w 2478645"/>
              <a:gd name="connsiteY48" fmla="*/ 1028096 h 2588381"/>
              <a:gd name="connsiteX49" fmla="*/ 63535 w 2478645"/>
              <a:gd name="connsiteY49" fmla="*/ 1124857 h 2588381"/>
              <a:gd name="connsiteX50" fmla="*/ 75630 w 2478645"/>
              <a:gd name="connsiteY50" fmla="*/ 1161143 h 2588381"/>
              <a:gd name="connsiteX51" fmla="*/ 111916 w 2478645"/>
              <a:gd name="connsiteY51" fmla="*/ 1209524 h 2588381"/>
              <a:gd name="connsiteX52" fmla="*/ 136106 w 2478645"/>
              <a:gd name="connsiteY52" fmla="*/ 1257905 h 2588381"/>
              <a:gd name="connsiteX53" fmla="*/ 172392 w 2478645"/>
              <a:gd name="connsiteY53" fmla="*/ 1306286 h 2588381"/>
              <a:gd name="connsiteX54" fmla="*/ 208678 w 2478645"/>
              <a:gd name="connsiteY54" fmla="*/ 1378857 h 2588381"/>
              <a:gd name="connsiteX55" fmla="*/ 244963 w 2478645"/>
              <a:gd name="connsiteY55" fmla="*/ 1439334 h 2588381"/>
              <a:gd name="connsiteX56" fmla="*/ 317535 w 2478645"/>
              <a:gd name="connsiteY56" fmla="*/ 1584477 h 2588381"/>
              <a:gd name="connsiteX57" fmla="*/ 353821 w 2478645"/>
              <a:gd name="connsiteY57" fmla="*/ 1644953 h 2588381"/>
              <a:gd name="connsiteX58" fmla="*/ 378011 w 2478645"/>
              <a:gd name="connsiteY58" fmla="*/ 1693334 h 2588381"/>
              <a:gd name="connsiteX59" fmla="*/ 426392 w 2478645"/>
              <a:gd name="connsiteY59" fmla="*/ 1765905 h 2588381"/>
              <a:gd name="connsiteX60" fmla="*/ 450583 w 2478645"/>
              <a:gd name="connsiteY60" fmla="*/ 1802191 h 2588381"/>
              <a:gd name="connsiteX61" fmla="*/ 498963 w 2478645"/>
              <a:gd name="connsiteY61" fmla="*/ 1898953 h 2588381"/>
              <a:gd name="connsiteX62" fmla="*/ 511059 w 2478645"/>
              <a:gd name="connsiteY62" fmla="*/ 1935238 h 2588381"/>
              <a:gd name="connsiteX63" fmla="*/ 535249 w 2478645"/>
              <a:gd name="connsiteY63" fmla="*/ 1971524 h 2588381"/>
              <a:gd name="connsiteX64" fmla="*/ 547344 w 2478645"/>
              <a:gd name="connsiteY64" fmla="*/ 2019905 h 2588381"/>
              <a:gd name="connsiteX65" fmla="*/ 619916 w 2478645"/>
              <a:gd name="connsiteY65" fmla="*/ 2080381 h 2588381"/>
              <a:gd name="connsiteX66" fmla="*/ 680392 w 2478645"/>
              <a:gd name="connsiteY66" fmla="*/ 2140857 h 2588381"/>
              <a:gd name="connsiteX67" fmla="*/ 704583 w 2478645"/>
              <a:gd name="connsiteY67" fmla="*/ 2177143 h 2588381"/>
              <a:gd name="connsiteX68" fmla="*/ 765059 w 2478645"/>
              <a:gd name="connsiteY68" fmla="*/ 2225524 h 2588381"/>
              <a:gd name="connsiteX69" fmla="*/ 813440 w 2478645"/>
              <a:gd name="connsiteY69" fmla="*/ 2273905 h 2588381"/>
              <a:gd name="connsiteX70" fmla="*/ 898106 w 2478645"/>
              <a:gd name="connsiteY70" fmla="*/ 2334381 h 2588381"/>
              <a:gd name="connsiteX71" fmla="*/ 910202 w 2478645"/>
              <a:gd name="connsiteY71" fmla="*/ 2370667 h 2588381"/>
              <a:gd name="connsiteX72" fmla="*/ 946487 w 2478645"/>
              <a:gd name="connsiteY72" fmla="*/ 2382762 h 2588381"/>
              <a:gd name="connsiteX73" fmla="*/ 970678 w 2478645"/>
              <a:gd name="connsiteY73" fmla="*/ 2406953 h 2588381"/>
              <a:gd name="connsiteX74" fmla="*/ 982773 w 2478645"/>
              <a:gd name="connsiteY74" fmla="*/ 2443238 h 2588381"/>
              <a:gd name="connsiteX75" fmla="*/ 1019059 w 2478645"/>
              <a:gd name="connsiteY75" fmla="*/ 2455334 h 2588381"/>
              <a:gd name="connsiteX76" fmla="*/ 1055344 w 2478645"/>
              <a:gd name="connsiteY76" fmla="*/ 2479524 h 2588381"/>
              <a:gd name="connsiteX77" fmla="*/ 1115821 w 2478645"/>
              <a:gd name="connsiteY77" fmla="*/ 2527905 h 2588381"/>
              <a:gd name="connsiteX78" fmla="*/ 1140011 w 2478645"/>
              <a:gd name="connsiteY78" fmla="*/ 2564191 h 2588381"/>
              <a:gd name="connsiteX79" fmla="*/ 1212583 w 2478645"/>
              <a:gd name="connsiteY79" fmla="*/ 2588381 h 2588381"/>
              <a:gd name="connsiteX80" fmla="*/ 1333535 w 2478645"/>
              <a:gd name="connsiteY80" fmla="*/ 2564191 h 2588381"/>
              <a:gd name="connsiteX81" fmla="*/ 1345630 w 2478645"/>
              <a:gd name="connsiteY81" fmla="*/ 2540000 h 2588381"/>
              <a:gd name="connsiteX82" fmla="*/ 1345630 w 2478645"/>
              <a:gd name="connsiteY82" fmla="*/ 2540000 h 2588381"/>
              <a:gd name="connsiteX83" fmla="*/ 1345630 w 2478645"/>
              <a:gd name="connsiteY83" fmla="*/ 2540000 h 25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478645" h="2588381">
                <a:moveTo>
                  <a:pt x="1273059" y="2564191"/>
                </a:moveTo>
                <a:lnTo>
                  <a:pt x="1502868" y="2503715"/>
                </a:lnTo>
                <a:cubicBezTo>
                  <a:pt x="1555052" y="2490669"/>
                  <a:pt x="1608211" y="2481582"/>
                  <a:pt x="1660106" y="2467429"/>
                </a:cubicBezTo>
                <a:cubicBezTo>
                  <a:pt x="1697007" y="2457365"/>
                  <a:pt x="1732328" y="2442134"/>
                  <a:pt x="1768963" y="2431143"/>
                </a:cubicBezTo>
                <a:cubicBezTo>
                  <a:pt x="1812993" y="2417934"/>
                  <a:pt x="1857981" y="2408066"/>
                  <a:pt x="1902011" y="2394857"/>
                </a:cubicBezTo>
                <a:cubicBezTo>
                  <a:pt x="2169112" y="2314727"/>
                  <a:pt x="2077949" y="2349221"/>
                  <a:pt x="2301154" y="2237619"/>
                </a:cubicBezTo>
                <a:lnTo>
                  <a:pt x="2349535" y="2213429"/>
                </a:lnTo>
                <a:cubicBezTo>
                  <a:pt x="2382638" y="2196878"/>
                  <a:pt x="2405714" y="2187839"/>
                  <a:pt x="2434202" y="2165048"/>
                </a:cubicBezTo>
                <a:cubicBezTo>
                  <a:pt x="2443107" y="2157924"/>
                  <a:pt x="2450329" y="2148921"/>
                  <a:pt x="2458392" y="2140857"/>
                </a:cubicBezTo>
                <a:cubicBezTo>
                  <a:pt x="2462424" y="2128762"/>
                  <a:pt x="2470487" y="2117321"/>
                  <a:pt x="2470487" y="2104572"/>
                </a:cubicBezTo>
                <a:cubicBezTo>
                  <a:pt x="2470487" y="1474386"/>
                  <a:pt x="2478645" y="1863377"/>
                  <a:pt x="2446297" y="1620762"/>
                </a:cubicBezTo>
                <a:cubicBezTo>
                  <a:pt x="2427457" y="1479457"/>
                  <a:pt x="2450347" y="1552266"/>
                  <a:pt x="2410011" y="1451429"/>
                </a:cubicBezTo>
                <a:cubicBezTo>
                  <a:pt x="2403983" y="1421289"/>
                  <a:pt x="2399103" y="1383888"/>
                  <a:pt x="2385821" y="1354667"/>
                </a:cubicBezTo>
                <a:cubicBezTo>
                  <a:pt x="2370899" y="1321838"/>
                  <a:pt x="2348844" y="1292115"/>
                  <a:pt x="2337440" y="1257905"/>
                </a:cubicBezTo>
                <a:cubicBezTo>
                  <a:pt x="2333408" y="1245810"/>
                  <a:pt x="2331046" y="1233023"/>
                  <a:pt x="2325344" y="1221619"/>
                </a:cubicBezTo>
                <a:cubicBezTo>
                  <a:pt x="2314524" y="1199980"/>
                  <a:pt x="2275827" y="1153391"/>
                  <a:pt x="2264868" y="1136953"/>
                </a:cubicBezTo>
                <a:cubicBezTo>
                  <a:pt x="2251828" y="1117393"/>
                  <a:pt x="2241623" y="1096037"/>
                  <a:pt x="2228583" y="1076477"/>
                </a:cubicBezTo>
                <a:cubicBezTo>
                  <a:pt x="2217401" y="1059704"/>
                  <a:pt x="2202981" y="1045191"/>
                  <a:pt x="2192297" y="1028096"/>
                </a:cubicBezTo>
                <a:cubicBezTo>
                  <a:pt x="2182741" y="1012806"/>
                  <a:pt x="2178108" y="994717"/>
                  <a:pt x="2168106" y="979715"/>
                </a:cubicBezTo>
                <a:cubicBezTo>
                  <a:pt x="2145742" y="946169"/>
                  <a:pt x="2124044" y="911462"/>
                  <a:pt x="2095535" y="882953"/>
                </a:cubicBezTo>
                <a:cubicBezTo>
                  <a:pt x="2083440" y="870858"/>
                  <a:pt x="2069751" y="860169"/>
                  <a:pt x="2059249" y="846667"/>
                </a:cubicBezTo>
                <a:cubicBezTo>
                  <a:pt x="2041400" y="823718"/>
                  <a:pt x="2028312" y="797355"/>
                  <a:pt x="2010868" y="774096"/>
                </a:cubicBezTo>
                <a:cubicBezTo>
                  <a:pt x="2004026" y="764973"/>
                  <a:pt x="1993802" y="758810"/>
                  <a:pt x="1986678" y="749905"/>
                </a:cubicBezTo>
                <a:cubicBezTo>
                  <a:pt x="1919327" y="665715"/>
                  <a:pt x="2012387" y="763519"/>
                  <a:pt x="1926202" y="677334"/>
                </a:cubicBezTo>
                <a:cubicBezTo>
                  <a:pt x="1871822" y="541384"/>
                  <a:pt x="1936143" y="679157"/>
                  <a:pt x="1865725" y="580572"/>
                </a:cubicBezTo>
                <a:cubicBezTo>
                  <a:pt x="1792496" y="478052"/>
                  <a:pt x="1882075" y="572731"/>
                  <a:pt x="1817344" y="508000"/>
                </a:cubicBezTo>
                <a:cubicBezTo>
                  <a:pt x="1796063" y="465438"/>
                  <a:pt x="1760691" y="390869"/>
                  <a:pt x="1732678" y="362857"/>
                </a:cubicBezTo>
                <a:cubicBezTo>
                  <a:pt x="1687463" y="317644"/>
                  <a:pt x="1688864" y="321326"/>
                  <a:pt x="1635916" y="241905"/>
                </a:cubicBezTo>
                <a:cubicBezTo>
                  <a:pt x="1617856" y="214815"/>
                  <a:pt x="1596439" y="181237"/>
                  <a:pt x="1575440" y="157238"/>
                </a:cubicBezTo>
                <a:cubicBezTo>
                  <a:pt x="1560422" y="140074"/>
                  <a:pt x="1543186" y="124984"/>
                  <a:pt x="1527059" y="108857"/>
                </a:cubicBezTo>
                <a:cubicBezTo>
                  <a:pt x="1505265" y="87063"/>
                  <a:pt x="1483954" y="61010"/>
                  <a:pt x="1454487" y="48381"/>
                </a:cubicBezTo>
                <a:cubicBezTo>
                  <a:pt x="1417826" y="32669"/>
                  <a:pt x="1319099" y="26619"/>
                  <a:pt x="1297249" y="24191"/>
                </a:cubicBezTo>
                <a:cubicBezTo>
                  <a:pt x="1265284" y="16200"/>
                  <a:pt x="1205948" y="0"/>
                  <a:pt x="1176297" y="0"/>
                </a:cubicBezTo>
                <a:cubicBezTo>
                  <a:pt x="1083479" y="0"/>
                  <a:pt x="990836" y="8064"/>
                  <a:pt x="898106" y="12096"/>
                </a:cubicBezTo>
                <a:cubicBezTo>
                  <a:pt x="877947" y="16128"/>
                  <a:pt x="857464" y="18782"/>
                  <a:pt x="837630" y="24191"/>
                </a:cubicBezTo>
                <a:cubicBezTo>
                  <a:pt x="813030" y="30900"/>
                  <a:pt x="788986" y="39566"/>
                  <a:pt x="765059" y="48381"/>
                </a:cubicBezTo>
                <a:cubicBezTo>
                  <a:pt x="678542" y="80255"/>
                  <a:pt x="624781" y="102073"/>
                  <a:pt x="547344" y="133048"/>
                </a:cubicBezTo>
                <a:lnTo>
                  <a:pt x="426392" y="181429"/>
                </a:lnTo>
                <a:cubicBezTo>
                  <a:pt x="406233" y="189492"/>
                  <a:pt x="385335" y="195909"/>
                  <a:pt x="365916" y="205619"/>
                </a:cubicBezTo>
                <a:lnTo>
                  <a:pt x="269154" y="254000"/>
                </a:lnTo>
                <a:cubicBezTo>
                  <a:pt x="253027" y="262064"/>
                  <a:pt x="233523" y="265441"/>
                  <a:pt x="220773" y="278191"/>
                </a:cubicBezTo>
                <a:cubicBezTo>
                  <a:pt x="208678" y="290286"/>
                  <a:pt x="198171" y="304214"/>
                  <a:pt x="184487" y="314477"/>
                </a:cubicBezTo>
                <a:cubicBezTo>
                  <a:pt x="165680" y="328582"/>
                  <a:pt x="143141" y="337098"/>
                  <a:pt x="124011" y="350762"/>
                </a:cubicBezTo>
                <a:cubicBezTo>
                  <a:pt x="103313" y="365546"/>
                  <a:pt x="75292" y="407658"/>
                  <a:pt x="63535" y="423334"/>
                </a:cubicBezTo>
                <a:cubicBezTo>
                  <a:pt x="35888" y="506276"/>
                  <a:pt x="68536" y="403332"/>
                  <a:pt x="39344" y="520096"/>
                </a:cubicBezTo>
                <a:cubicBezTo>
                  <a:pt x="36252" y="532465"/>
                  <a:pt x="31281" y="544286"/>
                  <a:pt x="27249" y="556381"/>
                </a:cubicBezTo>
                <a:cubicBezTo>
                  <a:pt x="19186" y="604762"/>
                  <a:pt x="0" y="652571"/>
                  <a:pt x="3059" y="701524"/>
                </a:cubicBezTo>
                <a:cubicBezTo>
                  <a:pt x="7660" y="775142"/>
                  <a:pt x="11926" y="907530"/>
                  <a:pt x="27249" y="991810"/>
                </a:cubicBezTo>
                <a:cubicBezTo>
                  <a:pt x="29530" y="1004354"/>
                  <a:pt x="35989" y="1015796"/>
                  <a:pt x="39344" y="1028096"/>
                </a:cubicBezTo>
                <a:cubicBezTo>
                  <a:pt x="48092" y="1060171"/>
                  <a:pt x="53022" y="1093317"/>
                  <a:pt x="63535" y="1124857"/>
                </a:cubicBezTo>
                <a:cubicBezTo>
                  <a:pt x="67567" y="1136952"/>
                  <a:pt x="69304" y="1150073"/>
                  <a:pt x="75630" y="1161143"/>
                </a:cubicBezTo>
                <a:cubicBezTo>
                  <a:pt x="85632" y="1178646"/>
                  <a:pt x="101232" y="1192429"/>
                  <a:pt x="111916" y="1209524"/>
                </a:cubicBezTo>
                <a:cubicBezTo>
                  <a:pt x="121472" y="1224814"/>
                  <a:pt x="126550" y="1242615"/>
                  <a:pt x="136106" y="1257905"/>
                </a:cubicBezTo>
                <a:cubicBezTo>
                  <a:pt x="146790" y="1275000"/>
                  <a:pt x="162020" y="1289000"/>
                  <a:pt x="172392" y="1306286"/>
                </a:cubicBezTo>
                <a:cubicBezTo>
                  <a:pt x="186307" y="1329477"/>
                  <a:pt x="195727" y="1355114"/>
                  <a:pt x="208678" y="1378857"/>
                </a:cubicBezTo>
                <a:cubicBezTo>
                  <a:pt x="219935" y="1399496"/>
                  <a:pt x="233963" y="1418557"/>
                  <a:pt x="244963" y="1439334"/>
                </a:cubicBezTo>
                <a:cubicBezTo>
                  <a:pt x="270272" y="1487140"/>
                  <a:pt x="289705" y="1538094"/>
                  <a:pt x="317535" y="1584477"/>
                </a:cubicBezTo>
                <a:cubicBezTo>
                  <a:pt x="329630" y="1604636"/>
                  <a:pt x="342404" y="1624403"/>
                  <a:pt x="353821" y="1644953"/>
                </a:cubicBezTo>
                <a:cubicBezTo>
                  <a:pt x="362577" y="1660714"/>
                  <a:pt x="368734" y="1677873"/>
                  <a:pt x="378011" y="1693334"/>
                </a:cubicBezTo>
                <a:cubicBezTo>
                  <a:pt x="392969" y="1718264"/>
                  <a:pt x="410265" y="1741715"/>
                  <a:pt x="426392" y="1765905"/>
                </a:cubicBezTo>
                <a:lnTo>
                  <a:pt x="450583" y="1802191"/>
                </a:lnTo>
                <a:cubicBezTo>
                  <a:pt x="474630" y="1898382"/>
                  <a:pt x="444139" y="1803012"/>
                  <a:pt x="498963" y="1898953"/>
                </a:cubicBezTo>
                <a:cubicBezTo>
                  <a:pt x="505288" y="1910023"/>
                  <a:pt x="505357" y="1923835"/>
                  <a:pt x="511059" y="1935238"/>
                </a:cubicBezTo>
                <a:cubicBezTo>
                  <a:pt x="517560" y="1948240"/>
                  <a:pt x="527186" y="1959429"/>
                  <a:pt x="535249" y="1971524"/>
                </a:cubicBezTo>
                <a:cubicBezTo>
                  <a:pt x="539281" y="1987651"/>
                  <a:pt x="539097" y="2005472"/>
                  <a:pt x="547344" y="2019905"/>
                </a:cubicBezTo>
                <a:cubicBezTo>
                  <a:pt x="568151" y="2056317"/>
                  <a:pt x="591287" y="2055331"/>
                  <a:pt x="619916" y="2080381"/>
                </a:cubicBezTo>
                <a:cubicBezTo>
                  <a:pt x="641371" y="2099154"/>
                  <a:pt x="664578" y="2117136"/>
                  <a:pt x="680392" y="2140857"/>
                </a:cubicBezTo>
                <a:cubicBezTo>
                  <a:pt x="688456" y="2152952"/>
                  <a:pt x="694304" y="2166864"/>
                  <a:pt x="704583" y="2177143"/>
                </a:cubicBezTo>
                <a:cubicBezTo>
                  <a:pt x="722837" y="2195397"/>
                  <a:pt x="745764" y="2208373"/>
                  <a:pt x="765059" y="2225524"/>
                </a:cubicBezTo>
                <a:cubicBezTo>
                  <a:pt x="782105" y="2240676"/>
                  <a:pt x="795194" y="2260221"/>
                  <a:pt x="813440" y="2273905"/>
                </a:cubicBezTo>
                <a:cubicBezTo>
                  <a:pt x="873450" y="2318913"/>
                  <a:pt x="845048" y="2299009"/>
                  <a:pt x="898106" y="2334381"/>
                </a:cubicBezTo>
                <a:cubicBezTo>
                  <a:pt x="902138" y="2346476"/>
                  <a:pt x="901187" y="2361652"/>
                  <a:pt x="910202" y="2370667"/>
                </a:cubicBezTo>
                <a:cubicBezTo>
                  <a:pt x="919217" y="2379682"/>
                  <a:pt x="935555" y="2376203"/>
                  <a:pt x="946487" y="2382762"/>
                </a:cubicBezTo>
                <a:cubicBezTo>
                  <a:pt x="956266" y="2388629"/>
                  <a:pt x="962614" y="2398889"/>
                  <a:pt x="970678" y="2406953"/>
                </a:cubicBezTo>
                <a:cubicBezTo>
                  <a:pt x="974710" y="2419048"/>
                  <a:pt x="973758" y="2434223"/>
                  <a:pt x="982773" y="2443238"/>
                </a:cubicBezTo>
                <a:cubicBezTo>
                  <a:pt x="991788" y="2452253"/>
                  <a:pt x="1007655" y="2449632"/>
                  <a:pt x="1019059" y="2455334"/>
                </a:cubicBezTo>
                <a:cubicBezTo>
                  <a:pt x="1032061" y="2461835"/>
                  <a:pt x="1043249" y="2471461"/>
                  <a:pt x="1055344" y="2479524"/>
                </a:cubicBezTo>
                <a:cubicBezTo>
                  <a:pt x="1124674" y="2583518"/>
                  <a:pt x="1032357" y="2461134"/>
                  <a:pt x="1115821" y="2527905"/>
                </a:cubicBezTo>
                <a:cubicBezTo>
                  <a:pt x="1127172" y="2536986"/>
                  <a:pt x="1127684" y="2556487"/>
                  <a:pt x="1140011" y="2564191"/>
                </a:cubicBezTo>
                <a:cubicBezTo>
                  <a:pt x="1161634" y="2577705"/>
                  <a:pt x="1212583" y="2588381"/>
                  <a:pt x="1212583" y="2588381"/>
                </a:cubicBezTo>
                <a:cubicBezTo>
                  <a:pt x="1212684" y="2588367"/>
                  <a:pt x="1313667" y="2579092"/>
                  <a:pt x="1333535" y="2564191"/>
                </a:cubicBezTo>
                <a:cubicBezTo>
                  <a:pt x="1340747" y="2558782"/>
                  <a:pt x="1341598" y="2548064"/>
                  <a:pt x="1345630" y="2540000"/>
                </a:cubicBezTo>
                <a:lnTo>
                  <a:pt x="1345630" y="2540000"/>
                </a:lnTo>
                <a:lnTo>
                  <a:pt x="1345630" y="2540000"/>
                </a:lnTo>
              </a:path>
            </a:pathLst>
          </a:custGeom>
          <a:solidFill>
            <a:schemeClr val="tx2">
              <a:lumMod val="40000"/>
              <a:lumOff val="60000"/>
              <a:alpha val="50000"/>
            </a:scheme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4905368" y="4248873"/>
            <a:ext cx="1776725" cy="2461607"/>
          </a:xfrm>
          <a:custGeom>
            <a:avLst/>
            <a:gdLst>
              <a:gd name="connsiteX0" fmla="*/ 786191 w 2165048"/>
              <a:gd name="connsiteY0" fmla="*/ 84667 h 2999619"/>
              <a:gd name="connsiteX1" fmla="*/ 689429 w 2165048"/>
              <a:gd name="connsiteY1" fmla="*/ 181429 h 2999619"/>
              <a:gd name="connsiteX2" fmla="*/ 641048 w 2165048"/>
              <a:gd name="connsiteY2" fmla="*/ 229810 h 2999619"/>
              <a:gd name="connsiteX3" fmla="*/ 483810 w 2165048"/>
              <a:gd name="connsiteY3" fmla="*/ 362857 h 2999619"/>
              <a:gd name="connsiteX4" fmla="*/ 314476 w 2165048"/>
              <a:gd name="connsiteY4" fmla="*/ 508000 h 2999619"/>
              <a:gd name="connsiteX5" fmla="*/ 241905 w 2165048"/>
              <a:gd name="connsiteY5" fmla="*/ 568476 h 2999619"/>
              <a:gd name="connsiteX6" fmla="*/ 193524 w 2165048"/>
              <a:gd name="connsiteY6" fmla="*/ 604762 h 2999619"/>
              <a:gd name="connsiteX7" fmla="*/ 145143 w 2165048"/>
              <a:gd name="connsiteY7" fmla="*/ 653143 h 2999619"/>
              <a:gd name="connsiteX8" fmla="*/ 108857 w 2165048"/>
              <a:gd name="connsiteY8" fmla="*/ 677334 h 2999619"/>
              <a:gd name="connsiteX9" fmla="*/ 36286 w 2165048"/>
              <a:gd name="connsiteY9" fmla="*/ 749905 h 2999619"/>
              <a:gd name="connsiteX10" fmla="*/ 24191 w 2165048"/>
              <a:gd name="connsiteY10" fmla="*/ 822476 h 2999619"/>
              <a:gd name="connsiteX11" fmla="*/ 12095 w 2165048"/>
              <a:gd name="connsiteY11" fmla="*/ 882953 h 2999619"/>
              <a:gd name="connsiteX12" fmla="*/ 0 w 2165048"/>
              <a:gd name="connsiteY12" fmla="*/ 1028095 h 2999619"/>
              <a:gd name="connsiteX13" fmla="*/ 12095 w 2165048"/>
              <a:gd name="connsiteY13" fmla="*/ 1548191 h 2999619"/>
              <a:gd name="connsiteX14" fmla="*/ 24191 w 2165048"/>
              <a:gd name="connsiteY14" fmla="*/ 1584476 h 2999619"/>
              <a:gd name="connsiteX15" fmla="*/ 36286 w 2165048"/>
              <a:gd name="connsiteY15" fmla="*/ 1669143 h 2999619"/>
              <a:gd name="connsiteX16" fmla="*/ 108857 w 2165048"/>
              <a:gd name="connsiteY16" fmla="*/ 1790095 h 2999619"/>
              <a:gd name="connsiteX17" fmla="*/ 217714 w 2165048"/>
              <a:gd name="connsiteY17" fmla="*/ 1947334 h 2999619"/>
              <a:gd name="connsiteX18" fmla="*/ 254000 w 2165048"/>
              <a:gd name="connsiteY18" fmla="*/ 1983619 h 2999619"/>
              <a:gd name="connsiteX19" fmla="*/ 338667 w 2165048"/>
              <a:gd name="connsiteY19" fmla="*/ 2056191 h 2999619"/>
              <a:gd name="connsiteX20" fmla="*/ 374952 w 2165048"/>
              <a:gd name="connsiteY20" fmla="*/ 2104572 h 2999619"/>
              <a:gd name="connsiteX21" fmla="*/ 423333 w 2165048"/>
              <a:gd name="connsiteY21" fmla="*/ 2128762 h 2999619"/>
              <a:gd name="connsiteX22" fmla="*/ 495905 w 2165048"/>
              <a:gd name="connsiteY22" fmla="*/ 2177143 h 2999619"/>
              <a:gd name="connsiteX23" fmla="*/ 532191 w 2165048"/>
              <a:gd name="connsiteY23" fmla="*/ 2201334 h 2999619"/>
              <a:gd name="connsiteX24" fmla="*/ 616857 w 2165048"/>
              <a:gd name="connsiteY24" fmla="*/ 2237619 h 2999619"/>
              <a:gd name="connsiteX25" fmla="*/ 653143 w 2165048"/>
              <a:gd name="connsiteY25" fmla="*/ 2286000 h 2999619"/>
              <a:gd name="connsiteX26" fmla="*/ 677333 w 2165048"/>
              <a:gd name="connsiteY26" fmla="*/ 2322286 h 2999619"/>
              <a:gd name="connsiteX27" fmla="*/ 749905 w 2165048"/>
              <a:gd name="connsiteY27" fmla="*/ 2382762 h 2999619"/>
              <a:gd name="connsiteX28" fmla="*/ 786191 w 2165048"/>
              <a:gd name="connsiteY28" fmla="*/ 2431143 h 2999619"/>
              <a:gd name="connsiteX29" fmla="*/ 822476 w 2165048"/>
              <a:gd name="connsiteY29" fmla="*/ 2443238 h 2999619"/>
              <a:gd name="connsiteX30" fmla="*/ 919238 w 2165048"/>
              <a:gd name="connsiteY30" fmla="*/ 2491619 h 2999619"/>
              <a:gd name="connsiteX31" fmla="*/ 979714 w 2165048"/>
              <a:gd name="connsiteY31" fmla="*/ 2527905 h 2999619"/>
              <a:gd name="connsiteX32" fmla="*/ 1185333 w 2165048"/>
              <a:gd name="connsiteY32" fmla="*/ 2576286 h 2999619"/>
              <a:gd name="connsiteX33" fmla="*/ 1221619 w 2165048"/>
              <a:gd name="connsiteY33" fmla="*/ 2588381 h 2999619"/>
              <a:gd name="connsiteX34" fmla="*/ 1342571 w 2165048"/>
              <a:gd name="connsiteY34" fmla="*/ 2685143 h 2999619"/>
              <a:gd name="connsiteX35" fmla="*/ 1511905 w 2165048"/>
              <a:gd name="connsiteY35" fmla="*/ 2854476 h 2999619"/>
              <a:gd name="connsiteX36" fmla="*/ 1620762 w 2165048"/>
              <a:gd name="connsiteY36" fmla="*/ 2927048 h 2999619"/>
              <a:gd name="connsiteX37" fmla="*/ 1669143 w 2165048"/>
              <a:gd name="connsiteY37" fmla="*/ 2963334 h 2999619"/>
              <a:gd name="connsiteX38" fmla="*/ 1753810 w 2165048"/>
              <a:gd name="connsiteY38" fmla="*/ 2999619 h 2999619"/>
              <a:gd name="connsiteX39" fmla="*/ 1838476 w 2165048"/>
              <a:gd name="connsiteY39" fmla="*/ 2975429 h 2999619"/>
              <a:gd name="connsiteX40" fmla="*/ 1862667 w 2165048"/>
              <a:gd name="connsiteY40" fmla="*/ 2951238 h 2999619"/>
              <a:gd name="connsiteX41" fmla="*/ 1898952 w 2165048"/>
              <a:gd name="connsiteY41" fmla="*/ 2927048 h 2999619"/>
              <a:gd name="connsiteX42" fmla="*/ 1947333 w 2165048"/>
              <a:gd name="connsiteY42" fmla="*/ 2866572 h 2999619"/>
              <a:gd name="connsiteX43" fmla="*/ 2007810 w 2165048"/>
              <a:gd name="connsiteY43" fmla="*/ 2818191 h 2999619"/>
              <a:gd name="connsiteX44" fmla="*/ 2056191 w 2165048"/>
              <a:gd name="connsiteY44" fmla="*/ 2781905 h 2999619"/>
              <a:gd name="connsiteX45" fmla="*/ 2080381 w 2165048"/>
              <a:gd name="connsiteY45" fmla="*/ 2757714 h 2999619"/>
              <a:gd name="connsiteX46" fmla="*/ 2128762 w 2165048"/>
              <a:gd name="connsiteY46" fmla="*/ 2745619 h 2999619"/>
              <a:gd name="connsiteX47" fmla="*/ 2152952 w 2165048"/>
              <a:gd name="connsiteY47" fmla="*/ 2709334 h 2999619"/>
              <a:gd name="connsiteX48" fmla="*/ 2165048 w 2165048"/>
              <a:gd name="connsiteY48" fmla="*/ 2660953 h 2999619"/>
              <a:gd name="connsiteX49" fmla="*/ 2152952 w 2165048"/>
              <a:gd name="connsiteY49" fmla="*/ 2346476 h 2999619"/>
              <a:gd name="connsiteX50" fmla="*/ 2140857 w 2165048"/>
              <a:gd name="connsiteY50" fmla="*/ 2273905 h 2999619"/>
              <a:gd name="connsiteX51" fmla="*/ 2116667 w 2165048"/>
              <a:gd name="connsiteY51" fmla="*/ 2201334 h 2999619"/>
              <a:gd name="connsiteX52" fmla="*/ 2104571 w 2165048"/>
              <a:gd name="connsiteY52" fmla="*/ 2165048 h 2999619"/>
              <a:gd name="connsiteX53" fmla="*/ 2092476 w 2165048"/>
              <a:gd name="connsiteY53" fmla="*/ 2116667 h 2999619"/>
              <a:gd name="connsiteX54" fmla="*/ 2044095 w 2165048"/>
              <a:gd name="connsiteY54" fmla="*/ 1995714 h 2999619"/>
              <a:gd name="connsiteX55" fmla="*/ 2007810 w 2165048"/>
              <a:gd name="connsiteY55" fmla="*/ 1898953 h 2999619"/>
              <a:gd name="connsiteX56" fmla="*/ 1983619 w 2165048"/>
              <a:gd name="connsiteY56" fmla="*/ 1753810 h 2999619"/>
              <a:gd name="connsiteX57" fmla="*/ 1971524 w 2165048"/>
              <a:gd name="connsiteY57" fmla="*/ 1693334 h 2999619"/>
              <a:gd name="connsiteX58" fmla="*/ 1947333 w 2165048"/>
              <a:gd name="connsiteY58" fmla="*/ 1644953 h 2999619"/>
              <a:gd name="connsiteX59" fmla="*/ 1935238 w 2165048"/>
              <a:gd name="connsiteY59" fmla="*/ 1560286 h 2999619"/>
              <a:gd name="connsiteX60" fmla="*/ 1911048 w 2165048"/>
              <a:gd name="connsiteY60" fmla="*/ 1185334 h 2999619"/>
              <a:gd name="connsiteX61" fmla="*/ 1886857 w 2165048"/>
              <a:gd name="connsiteY61" fmla="*/ 1028095 h 2999619"/>
              <a:gd name="connsiteX62" fmla="*/ 1862667 w 2165048"/>
              <a:gd name="connsiteY62" fmla="*/ 858762 h 2999619"/>
              <a:gd name="connsiteX63" fmla="*/ 1826381 w 2165048"/>
              <a:gd name="connsiteY63" fmla="*/ 544286 h 2999619"/>
              <a:gd name="connsiteX64" fmla="*/ 1814286 w 2165048"/>
              <a:gd name="connsiteY64" fmla="*/ 508000 h 2999619"/>
              <a:gd name="connsiteX65" fmla="*/ 1778000 w 2165048"/>
              <a:gd name="connsiteY65" fmla="*/ 338667 h 2999619"/>
              <a:gd name="connsiteX66" fmla="*/ 1765905 w 2165048"/>
              <a:gd name="connsiteY66" fmla="*/ 290286 h 2999619"/>
              <a:gd name="connsiteX67" fmla="*/ 1741714 w 2165048"/>
              <a:gd name="connsiteY67" fmla="*/ 254000 h 2999619"/>
              <a:gd name="connsiteX68" fmla="*/ 1669143 w 2165048"/>
              <a:gd name="connsiteY68" fmla="*/ 157238 h 2999619"/>
              <a:gd name="connsiteX69" fmla="*/ 1632857 w 2165048"/>
              <a:gd name="connsiteY69" fmla="*/ 120953 h 2999619"/>
              <a:gd name="connsiteX70" fmla="*/ 1584476 w 2165048"/>
              <a:gd name="connsiteY70" fmla="*/ 84667 h 2999619"/>
              <a:gd name="connsiteX71" fmla="*/ 1499810 w 2165048"/>
              <a:gd name="connsiteY71" fmla="*/ 36286 h 2999619"/>
              <a:gd name="connsiteX72" fmla="*/ 1451429 w 2165048"/>
              <a:gd name="connsiteY72" fmla="*/ 24191 h 2999619"/>
              <a:gd name="connsiteX73" fmla="*/ 1342571 w 2165048"/>
              <a:gd name="connsiteY73" fmla="*/ 0 h 2999619"/>
              <a:gd name="connsiteX74" fmla="*/ 967619 w 2165048"/>
              <a:gd name="connsiteY74" fmla="*/ 12095 h 2999619"/>
              <a:gd name="connsiteX75" fmla="*/ 931333 w 2165048"/>
              <a:gd name="connsiteY75" fmla="*/ 24191 h 2999619"/>
              <a:gd name="connsiteX76" fmla="*/ 870857 w 2165048"/>
              <a:gd name="connsiteY76" fmla="*/ 36286 h 2999619"/>
              <a:gd name="connsiteX77" fmla="*/ 822476 w 2165048"/>
              <a:gd name="connsiteY77" fmla="*/ 48381 h 2999619"/>
              <a:gd name="connsiteX78" fmla="*/ 798286 w 2165048"/>
              <a:gd name="connsiteY78" fmla="*/ 72572 h 2999619"/>
              <a:gd name="connsiteX79" fmla="*/ 762000 w 2165048"/>
              <a:gd name="connsiteY79" fmla="*/ 84667 h 2999619"/>
              <a:gd name="connsiteX80" fmla="*/ 713619 w 2165048"/>
              <a:gd name="connsiteY80" fmla="*/ 145143 h 2999619"/>
              <a:gd name="connsiteX81" fmla="*/ 713619 w 2165048"/>
              <a:gd name="connsiteY81" fmla="*/ 145143 h 299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165048" h="2999619">
                <a:moveTo>
                  <a:pt x="786191" y="84667"/>
                </a:moveTo>
                <a:cubicBezTo>
                  <a:pt x="695748" y="197720"/>
                  <a:pt x="781474" y="100890"/>
                  <a:pt x="689429" y="181429"/>
                </a:cubicBezTo>
                <a:cubicBezTo>
                  <a:pt x="672265" y="196448"/>
                  <a:pt x="658150" y="214720"/>
                  <a:pt x="641048" y="229810"/>
                </a:cubicBezTo>
                <a:cubicBezTo>
                  <a:pt x="589566" y="275236"/>
                  <a:pt x="535772" y="317981"/>
                  <a:pt x="483810" y="362857"/>
                </a:cubicBezTo>
                <a:cubicBezTo>
                  <a:pt x="210435" y="598952"/>
                  <a:pt x="490083" y="364321"/>
                  <a:pt x="314476" y="508000"/>
                </a:cubicBezTo>
                <a:cubicBezTo>
                  <a:pt x="290105" y="527940"/>
                  <a:pt x="266494" y="548805"/>
                  <a:pt x="241905" y="568476"/>
                </a:cubicBezTo>
                <a:cubicBezTo>
                  <a:pt x="226164" y="581069"/>
                  <a:pt x="207778" y="590508"/>
                  <a:pt x="193524" y="604762"/>
                </a:cubicBezTo>
                <a:cubicBezTo>
                  <a:pt x="177397" y="620889"/>
                  <a:pt x="162459" y="638300"/>
                  <a:pt x="145143" y="653143"/>
                </a:cubicBezTo>
                <a:cubicBezTo>
                  <a:pt x="134106" y="662603"/>
                  <a:pt x="119722" y="667676"/>
                  <a:pt x="108857" y="677334"/>
                </a:cubicBezTo>
                <a:cubicBezTo>
                  <a:pt x="83288" y="700062"/>
                  <a:pt x="36286" y="749905"/>
                  <a:pt x="36286" y="749905"/>
                </a:cubicBezTo>
                <a:cubicBezTo>
                  <a:pt x="32254" y="774095"/>
                  <a:pt x="28578" y="798348"/>
                  <a:pt x="24191" y="822476"/>
                </a:cubicBezTo>
                <a:cubicBezTo>
                  <a:pt x="20513" y="842703"/>
                  <a:pt x="14497" y="862536"/>
                  <a:pt x="12095" y="882953"/>
                </a:cubicBezTo>
                <a:cubicBezTo>
                  <a:pt x="6422" y="931169"/>
                  <a:pt x="4032" y="979714"/>
                  <a:pt x="0" y="1028095"/>
                </a:cubicBezTo>
                <a:cubicBezTo>
                  <a:pt x="4032" y="1201460"/>
                  <a:pt x="4562" y="1374942"/>
                  <a:pt x="12095" y="1548191"/>
                </a:cubicBezTo>
                <a:cubicBezTo>
                  <a:pt x="12649" y="1560928"/>
                  <a:pt x="21691" y="1571974"/>
                  <a:pt x="24191" y="1584476"/>
                </a:cubicBezTo>
                <a:cubicBezTo>
                  <a:pt x="29782" y="1612431"/>
                  <a:pt x="29876" y="1641364"/>
                  <a:pt x="36286" y="1669143"/>
                </a:cubicBezTo>
                <a:cubicBezTo>
                  <a:pt x="60910" y="1775851"/>
                  <a:pt x="48508" y="1712503"/>
                  <a:pt x="108857" y="1790095"/>
                </a:cubicBezTo>
                <a:cubicBezTo>
                  <a:pt x="182952" y="1885361"/>
                  <a:pt x="101770" y="1831393"/>
                  <a:pt x="217714" y="1947334"/>
                </a:cubicBezTo>
                <a:cubicBezTo>
                  <a:pt x="229809" y="1959429"/>
                  <a:pt x="241127" y="1972355"/>
                  <a:pt x="254000" y="1983619"/>
                </a:cubicBezTo>
                <a:cubicBezTo>
                  <a:pt x="280257" y="2006594"/>
                  <a:pt x="315271" y="2028115"/>
                  <a:pt x="338667" y="2056191"/>
                </a:cubicBezTo>
                <a:cubicBezTo>
                  <a:pt x="351572" y="2071677"/>
                  <a:pt x="359646" y="2091453"/>
                  <a:pt x="374952" y="2104572"/>
                </a:cubicBezTo>
                <a:cubicBezTo>
                  <a:pt x="388642" y="2116306"/>
                  <a:pt x="407872" y="2119485"/>
                  <a:pt x="423333" y="2128762"/>
                </a:cubicBezTo>
                <a:cubicBezTo>
                  <a:pt x="448263" y="2143720"/>
                  <a:pt x="471714" y="2161016"/>
                  <a:pt x="495905" y="2177143"/>
                </a:cubicBezTo>
                <a:cubicBezTo>
                  <a:pt x="508000" y="2185207"/>
                  <a:pt x="519189" y="2194833"/>
                  <a:pt x="532191" y="2201334"/>
                </a:cubicBezTo>
                <a:cubicBezTo>
                  <a:pt x="591975" y="2231226"/>
                  <a:pt x="563466" y="2219823"/>
                  <a:pt x="616857" y="2237619"/>
                </a:cubicBezTo>
                <a:cubicBezTo>
                  <a:pt x="628952" y="2253746"/>
                  <a:pt x="641426" y="2269596"/>
                  <a:pt x="653143" y="2286000"/>
                </a:cubicBezTo>
                <a:cubicBezTo>
                  <a:pt x="661592" y="2297829"/>
                  <a:pt x="668252" y="2310935"/>
                  <a:pt x="677333" y="2322286"/>
                </a:cubicBezTo>
                <a:cubicBezTo>
                  <a:pt x="709856" y="2362939"/>
                  <a:pt x="702872" y="2335729"/>
                  <a:pt x="749905" y="2382762"/>
                </a:cubicBezTo>
                <a:cubicBezTo>
                  <a:pt x="764159" y="2397016"/>
                  <a:pt x="770705" y="2418238"/>
                  <a:pt x="786191" y="2431143"/>
                </a:cubicBezTo>
                <a:cubicBezTo>
                  <a:pt x="795985" y="2439305"/>
                  <a:pt x="810870" y="2437962"/>
                  <a:pt x="822476" y="2443238"/>
                </a:cubicBezTo>
                <a:cubicBezTo>
                  <a:pt x="855305" y="2458160"/>
                  <a:pt x="888316" y="2473066"/>
                  <a:pt x="919238" y="2491619"/>
                </a:cubicBezTo>
                <a:cubicBezTo>
                  <a:pt x="939397" y="2503714"/>
                  <a:pt x="958106" y="2518644"/>
                  <a:pt x="979714" y="2527905"/>
                </a:cubicBezTo>
                <a:cubicBezTo>
                  <a:pt x="1075583" y="2568992"/>
                  <a:pt x="1087862" y="2564102"/>
                  <a:pt x="1185333" y="2576286"/>
                </a:cubicBezTo>
                <a:cubicBezTo>
                  <a:pt x="1197428" y="2580318"/>
                  <a:pt x="1211136" y="2581124"/>
                  <a:pt x="1221619" y="2588381"/>
                </a:cubicBezTo>
                <a:cubicBezTo>
                  <a:pt x="1264070" y="2617770"/>
                  <a:pt x="1306062" y="2648634"/>
                  <a:pt x="1342571" y="2685143"/>
                </a:cubicBezTo>
                <a:cubicBezTo>
                  <a:pt x="1399016" y="2741587"/>
                  <a:pt x="1445487" y="2810197"/>
                  <a:pt x="1511905" y="2854476"/>
                </a:cubicBezTo>
                <a:cubicBezTo>
                  <a:pt x="1548191" y="2878667"/>
                  <a:pt x="1584906" y="2902225"/>
                  <a:pt x="1620762" y="2927048"/>
                </a:cubicBezTo>
                <a:cubicBezTo>
                  <a:pt x="1637336" y="2938523"/>
                  <a:pt x="1652048" y="2952650"/>
                  <a:pt x="1669143" y="2963334"/>
                </a:cubicBezTo>
                <a:cubicBezTo>
                  <a:pt x="1703305" y="2984685"/>
                  <a:pt x="1718537" y="2987862"/>
                  <a:pt x="1753810" y="2999619"/>
                </a:cubicBezTo>
                <a:cubicBezTo>
                  <a:pt x="1782032" y="2991556"/>
                  <a:pt x="1811654" y="2987350"/>
                  <a:pt x="1838476" y="2975429"/>
                </a:cubicBezTo>
                <a:cubicBezTo>
                  <a:pt x="1848897" y="2970797"/>
                  <a:pt x="1853762" y="2958362"/>
                  <a:pt x="1862667" y="2951238"/>
                </a:cubicBezTo>
                <a:cubicBezTo>
                  <a:pt x="1874018" y="2942157"/>
                  <a:pt x="1887601" y="2936129"/>
                  <a:pt x="1898952" y="2927048"/>
                </a:cubicBezTo>
                <a:cubicBezTo>
                  <a:pt x="1931402" y="2901088"/>
                  <a:pt x="1919392" y="2901498"/>
                  <a:pt x="1947333" y="2866572"/>
                </a:cubicBezTo>
                <a:cubicBezTo>
                  <a:pt x="1968910" y="2839601"/>
                  <a:pt x="1978470" y="2839148"/>
                  <a:pt x="2007810" y="2818191"/>
                </a:cubicBezTo>
                <a:cubicBezTo>
                  <a:pt x="2024214" y="2806474"/>
                  <a:pt x="2040705" y="2794810"/>
                  <a:pt x="2056191" y="2781905"/>
                </a:cubicBezTo>
                <a:cubicBezTo>
                  <a:pt x="2064951" y="2774605"/>
                  <a:pt x="2070181" y="2762814"/>
                  <a:pt x="2080381" y="2757714"/>
                </a:cubicBezTo>
                <a:cubicBezTo>
                  <a:pt x="2095249" y="2750280"/>
                  <a:pt x="2112635" y="2749651"/>
                  <a:pt x="2128762" y="2745619"/>
                </a:cubicBezTo>
                <a:cubicBezTo>
                  <a:pt x="2136825" y="2733524"/>
                  <a:pt x="2147226" y="2722695"/>
                  <a:pt x="2152952" y="2709334"/>
                </a:cubicBezTo>
                <a:cubicBezTo>
                  <a:pt x="2159500" y="2694055"/>
                  <a:pt x="2165048" y="2677576"/>
                  <a:pt x="2165048" y="2660953"/>
                </a:cubicBezTo>
                <a:cubicBezTo>
                  <a:pt x="2165048" y="2556050"/>
                  <a:pt x="2159496" y="2451175"/>
                  <a:pt x="2152952" y="2346476"/>
                </a:cubicBezTo>
                <a:cubicBezTo>
                  <a:pt x="2151422" y="2322000"/>
                  <a:pt x="2146805" y="2297697"/>
                  <a:pt x="2140857" y="2273905"/>
                </a:cubicBezTo>
                <a:cubicBezTo>
                  <a:pt x="2134673" y="2249167"/>
                  <a:pt x="2124730" y="2225524"/>
                  <a:pt x="2116667" y="2201334"/>
                </a:cubicBezTo>
                <a:cubicBezTo>
                  <a:pt x="2112635" y="2189239"/>
                  <a:pt x="2107663" y="2177417"/>
                  <a:pt x="2104571" y="2165048"/>
                </a:cubicBezTo>
                <a:cubicBezTo>
                  <a:pt x="2100539" y="2148921"/>
                  <a:pt x="2098067" y="2132322"/>
                  <a:pt x="2092476" y="2116667"/>
                </a:cubicBezTo>
                <a:cubicBezTo>
                  <a:pt x="2077871" y="2075773"/>
                  <a:pt x="2054627" y="2037841"/>
                  <a:pt x="2044095" y="1995714"/>
                </a:cubicBezTo>
                <a:cubicBezTo>
                  <a:pt x="2027627" y="1929842"/>
                  <a:pt x="2039434" y="1962202"/>
                  <a:pt x="2007810" y="1898953"/>
                </a:cubicBezTo>
                <a:cubicBezTo>
                  <a:pt x="1988070" y="1741045"/>
                  <a:pt x="2006452" y="1856560"/>
                  <a:pt x="1983619" y="1753810"/>
                </a:cubicBezTo>
                <a:cubicBezTo>
                  <a:pt x="1979159" y="1733742"/>
                  <a:pt x="1978025" y="1712837"/>
                  <a:pt x="1971524" y="1693334"/>
                </a:cubicBezTo>
                <a:cubicBezTo>
                  <a:pt x="1965822" y="1676229"/>
                  <a:pt x="1955397" y="1661080"/>
                  <a:pt x="1947333" y="1644953"/>
                </a:cubicBezTo>
                <a:cubicBezTo>
                  <a:pt x="1943301" y="1616731"/>
                  <a:pt x="1937482" y="1588706"/>
                  <a:pt x="1935238" y="1560286"/>
                </a:cubicBezTo>
                <a:cubicBezTo>
                  <a:pt x="1925381" y="1435431"/>
                  <a:pt x="1931639" y="1308874"/>
                  <a:pt x="1911048" y="1185334"/>
                </a:cubicBezTo>
                <a:cubicBezTo>
                  <a:pt x="1880888" y="1004384"/>
                  <a:pt x="1917971" y="1230337"/>
                  <a:pt x="1886857" y="1028095"/>
                </a:cubicBezTo>
                <a:cubicBezTo>
                  <a:pt x="1874375" y="946962"/>
                  <a:pt x="1871234" y="948710"/>
                  <a:pt x="1862667" y="858762"/>
                </a:cubicBezTo>
                <a:cubicBezTo>
                  <a:pt x="1845888" y="682590"/>
                  <a:pt x="1859185" y="719243"/>
                  <a:pt x="1826381" y="544286"/>
                </a:cubicBezTo>
                <a:cubicBezTo>
                  <a:pt x="1824031" y="531755"/>
                  <a:pt x="1818318" y="520095"/>
                  <a:pt x="1814286" y="508000"/>
                </a:cubicBezTo>
                <a:cubicBezTo>
                  <a:pt x="1788041" y="298039"/>
                  <a:pt x="1821089" y="511027"/>
                  <a:pt x="1778000" y="338667"/>
                </a:cubicBezTo>
                <a:cubicBezTo>
                  <a:pt x="1773968" y="322540"/>
                  <a:pt x="1772453" y="305565"/>
                  <a:pt x="1765905" y="290286"/>
                </a:cubicBezTo>
                <a:cubicBezTo>
                  <a:pt x="1760179" y="276925"/>
                  <a:pt x="1750264" y="265756"/>
                  <a:pt x="1741714" y="254000"/>
                </a:cubicBezTo>
                <a:cubicBezTo>
                  <a:pt x="1718000" y="221394"/>
                  <a:pt x="1697652" y="185746"/>
                  <a:pt x="1669143" y="157238"/>
                </a:cubicBezTo>
                <a:cubicBezTo>
                  <a:pt x="1657048" y="145143"/>
                  <a:pt x="1645844" y="132085"/>
                  <a:pt x="1632857" y="120953"/>
                </a:cubicBezTo>
                <a:cubicBezTo>
                  <a:pt x="1617551" y="107834"/>
                  <a:pt x="1600880" y="96384"/>
                  <a:pt x="1584476" y="84667"/>
                </a:cubicBezTo>
                <a:cubicBezTo>
                  <a:pt x="1558616" y="66195"/>
                  <a:pt x="1529655" y="47478"/>
                  <a:pt x="1499810" y="36286"/>
                </a:cubicBezTo>
                <a:cubicBezTo>
                  <a:pt x="1484245" y="30449"/>
                  <a:pt x="1467413" y="28758"/>
                  <a:pt x="1451429" y="24191"/>
                </a:cubicBezTo>
                <a:cubicBezTo>
                  <a:pt x="1368052" y="369"/>
                  <a:pt x="1473548" y="21829"/>
                  <a:pt x="1342571" y="0"/>
                </a:cubicBezTo>
                <a:cubicBezTo>
                  <a:pt x="1217587" y="4032"/>
                  <a:pt x="1092452" y="4752"/>
                  <a:pt x="967619" y="12095"/>
                </a:cubicBezTo>
                <a:cubicBezTo>
                  <a:pt x="954891" y="12844"/>
                  <a:pt x="943702" y="21099"/>
                  <a:pt x="931333" y="24191"/>
                </a:cubicBezTo>
                <a:cubicBezTo>
                  <a:pt x="911389" y="29177"/>
                  <a:pt x="890925" y="31826"/>
                  <a:pt x="870857" y="36286"/>
                </a:cubicBezTo>
                <a:cubicBezTo>
                  <a:pt x="854630" y="39892"/>
                  <a:pt x="838603" y="44349"/>
                  <a:pt x="822476" y="48381"/>
                </a:cubicBezTo>
                <a:cubicBezTo>
                  <a:pt x="814413" y="56445"/>
                  <a:pt x="808064" y="66705"/>
                  <a:pt x="798286" y="72572"/>
                </a:cubicBezTo>
                <a:cubicBezTo>
                  <a:pt x="787353" y="79132"/>
                  <a:pt x="771015" y="75652"/>
                  <a:pt x="762000" y="84667"/>
                </a:cubicBezTo>
                <a:cubicBezTo>
                  <a:pt x="677335" y="169332"/>
                  <a:pt x="782159" y="110874"/>
                  <a:pt x="713619" y="145143"/>
                </a:cubicBezTo>
                <a:lnTo>
                  <a:pt x="713619" y="145143"/>
                </a:lnTo>
              </a:path>
            </a:pathLst>
          </a:custGeom>
          <a:solidFill>
            <a:srgbClr val="FFCCCC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5998264" y="4898830"/>
            <a:ext cx="1589374" cy="56018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70644" y="5298778"/>
            <a:ext cx="2116994" cy="24361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5" idx="6"/>
          </p:cNvCxnSpPr>
          <p:nvPr/>
        </p:nvCxnSpPr>
        <p:spPr>
          <a:xfrm>
            <a:off x="6069917" y="4810242"/>
            <a:ext cx="2017984" cy="885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793730" y="5542396"/>
            <a:ext cx="1918974" cy="34914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6"/>
          </p:cNvCxnSpPr>
          <p:nvPr/>
        </p:nvCxnSpPr>
        <p:spPr>
          <a:xfrm>
            <a:off x="5574866" y="5298778"/>
            <a:ext cx="2869993" cy="59275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6"/>
          </p:cNvCxnSpPr>
          <p:nvPr/>
        </p:nvCxnSpPr>
        <p:spPr>
          <a:xfrm>
            <a:off x="5959181" y="5967098"/>
            <a:ext cx="2063581" cy="321783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498526" y="6394405"/>
            <a:ext cx="1589374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581379" y="4565322"/>
            <a:ext cx="488538" cy="488537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86328" y="5053858"/>
            <a:ext cx="488538" cy="4885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69917" y="6150787"/>
            <a:ext cx="488537" cy="4885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951111" y="6099980"/>
            <a:ext cx="488537" cy="488537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5793730" y="4871810"/>
            <a:ext cx="2419236" cy="99270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439648" y="5611442"/>
            <a:ext cx="488538" cy="488538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62573" y="5178924"/>
            <a:ext cx="488538" cy="488538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70644" y="5723480"/>
            <a:ext cx="488537" cy="4885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51111" y="4690387"/>
            <a:ext cx="488537" cy="488537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Group Synchrony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>
          <a:xfrm>
            <a:off x="6553200" y="6302310"/>
            <a:ext cx="2133600" cy="365125"/>
          </a:xfrm>
        </p:spPr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2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6666" y="6099980"/>
            <a:ext cx="8591520" cy="939923"/>
          </a:xfrm>
        </p:spPr>
        <p:txBody>
          <a:bodyPr/>
          <a:lstStyle/>
          <a:p>
            <a:pPr algn="l">
              <a:defRPr/>
            </a:pPr>
            <a:r>
              <a:rPr lang="en-US" sz="1600" dirty="0" err="1" smtClean="0">
                <a:solidFill>
                  <a:srgbClr val="000000"/>
                </a:solidFill>
              </a:rPr>
              <a:t>Dahms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Lehnert</a:t>
            </a:r>
            <a:r>
              <a:rPr lang="en-US" sz="1600" dirty="0" smtClean="0">
                <a:solidFill>
                  <a:srgbClr val="000000"/>
                </a:solidFill>
              </a:rPr>
              <a:t>, and </a:t>
            </a:r>
            <a:r>
              <a:rPr lang="en-US" sz="1600" dirty="0" err="1" smtClean="0">
                <a:solidFill>
                  <a:srgbClr val="000000"/>
                </a:solidFill>
              </a:rPr>
              <a:t>Schöll</a:t>
            </a:r>
            <a:r>
              <a:rPr lang="en-US" sz="1600" dirty="0" smtClean="0">
                <a:solidFill>
                  <a:srgbClr val="000000"/>
                </a:solidFill>
              </a:rPr>
              <a:t>, PRE </a:t>
            </a:r>
            <a:r>
              <a:rPr lang="en-US" sz="1600" b="1" dirty="0" smtClean="0">
                <a:solidFill>
                  <a:srgbClr val="000000"/>
                </a:solidFill>
              </a:rPr>
              <a:t>86</a:t>
            </a:r>
            <a:r>
              <a:rPr lang="en-US" sz="1600" dirty="0" smtClean="0">
                <a:solidFill>
                  <a:srgbClr val="000000"/>
                </a:solidFill>
              </a:rPr>
              <a:t>, 016202 (2012)</a:t>
            </a:r>
          </a:p>
          <a:p>
            <a:pPr algn="l">
              <a:defRPr/>
            </a:pPr>
            <a:r>
              <a:rPr lang="en-US" sz="1600" b="1" dirty="0" smtClean="0">
                <a:solidFill>
                  <a:schemeClr val="tx1"/>
                </a:solidFill>
              </a:rPr>
              <a:t>C. R. S. Williams</a:t>
            </a:r>
            <a:r>
              <a:rPr lang="en-US" sz="1600" dirty="0" smtClean="0">
                <a:solidFill>
                  <a:schemeClr val="tx1"/>
                </a:solidFill>
              </a:rPr>
              <a:t>, T. E. Murphy, R. Roy, F. </a:t>
            </a:r>
            <a:r>
              <a:rPr lang="en-US" sz="1600" dirty="0" err="1" smtClean="0">
                <a:solidFill>
                  <a:schemeClr val="tx1"/>
                </a:solidFill>
              </a:rPr>
              <a:t>Sorrentino</a:t>
            </a:r>
            <a:r>
              <a:rPr lang="en-US" sz="1600" dirty="0" smtClean="0">
                <a:solidFill>
                  <a:schemeClr val="tx1"/>
                </a:solidFill>
              </a:rPr>
              <a:t>, T. </a:t>
            </a:r>
            <a:r>
              <a:rPr lang="en-US" sz="1600" dirty="0" err="1" smtClean="0">
                <a:solidFill>
                  <a:schemeClr val="tx1"/>
                </a:solidFill>
              </a:rPr>
              <a:t>Dahms</a:t>
            </a:r>
            <a:r>
              <a:rPr lang="en-US" sz="1600" dirty="0" smtClean="0">
                <a:solidFill>
                  <a:schemeClr val="tx1"/>
                </a:solidFill>
              </a:rPr>
              <a:t>, and E. </a:t>
            </a:r>
            <a:r>
              <a:rPr lang="en-US" sz="1600" dirty="0" err="1" smtClean="0">
                <a:solidFill>
                  <a:schemeClr val="tx1"/>
                </a:solidFill>
              </a:rPr>
              <a:t>Schöll</a:t>
            </a:r>
            <a:r>
              <a:rPr lang="en-US" sz="1600" dirty="0" smtClean="0">
                <a:solidFill>
                  <a:schemeClr val="tx1"/>
                </a:solidFill>
              </a:rPr>
              <a:t>, PRL </a:t>
            </a:r>
            <a:r>
              <a:rPr lang="en-US" sz="1600" b="1" dirty="0" smtClean="0">
                <a:solidFill>
                  <a:schemeClr val="tx1"/>
                </a:solidFill>
              </a:rPr>
              <a:t>110</a:t>
            </a:r>
            <a:r>
              <a:rPr lang="en-US" sz="1600" dirty="0" smtClean="0">
                <a:solidFill>
                  <a:schemeClr val="tx1"/>
                </a:solidFill>
              </a:rPr>
              <a:t>, 064104 (2013)</a:t>
            </a:r>
          </a:p>
          <a:p>
            <a:pPr algn="l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Special case of group synchrony with identical nodes</a:t>
            </a:r>
          </a:p>
        </p:txBody>
      </p:sp>
      <p:sp>
        <p:nvSpPr>
          <p:cNvPr id="12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Cluster Synchrony</a:t>
            </a:r>
          </a:p>
        </p:txBody>
      </p:sp>
      <p:sp>
        <p:nvSpPr>
          <p:cNvPr id="26" name="Freeform 25"/>
          <p:cNvSpPr/>
          <p:nvPr/>
        </p:nvSpPr>
        <p:spPr>
          <a:xfrm>
            <a:off x="5097777" y="3246181"/>
            <a:ext cx="1842976" cy="2124129"/>
          </a:xfrm>
          <a:custGeom>
            <a:avLst/>
            <a:gdLst>
              <a:gd name="connsiteX0" fmla="*/ 1273059 w 2478645"/>
              <a:gd name="connsiteY0" fmla="*/ 2564191 h 2588381"/>
              <a:gd name="connsiteX1" fmla="*/ 1502868 w 2478645"/>
              <a:gd name="connsiteY1" fmla="*/ 2503715 h 2588381"/>
              <a:gd name="connsiteX2" fmla="*/ 1660106 w 2478645"/>
              <a:gd name="connsiteY2" fmla="*/ 2467429 h 2588381"/>
              <a:gd name="connsiteX3" fmla="*/ 1768963 w 2478645"/>
              <a:gd name="connsiteY3" fmla="*/ 2431143 h 2588381"/>
              <a:gd name="connsiteX4" fmla="*/ 1902011 w 2478645"/>
              <a:gd name="connsiteY4" fmla="*/ 2394857 h 2588381"/>
              <a:gd name="connsiteX5" fmla="*/ 2301154 w 2478645"/>
              <a:gd name="connsiteY5" fmla="*/ 2237619 h 2588381"/>
              <a:gd name="connsiteX6" fmla="*/ 2349535 w 2478645"/>
              <a:gd name="connsiteY6" fmla="*/ 2213429 h 2588381"/>
              <a:gd name="connsiteX7" fmla="*/ 2434202 w 2478645"/>
              <a:gd name="connsiteY7" fmla="*/ 2165048 h 2588381"/>
              <a:gd name="connsiteX8" fmla="*/ 2458392 w 2478645"/>
              <a:gd name="connsiteY8" fmla="*/ 2140857 h 2588381"/>
              <a:gd name="connsiteX9" fmla="*/ 2470487 w 2478645"/>
              <a:gd name="connsiteY9" fmla="*/ 2104572 h 2588381"/>
              <a:gd name="connsiteX10" fmla="*/ 2446297 w 2478645"/>
              <a:gd name="connsiteY10" fmla="*/ 1620762 h 2588381"/>
              <a:gd name="connsiteX11" fmla="*/ 2410011 w 2478645"/>
              <a:gd name="connsiteY11" fmla="*/ 1451429 h 2588381"/>
              <a:gd name="connsiteX12" fmla="*/ 2385821 w 2478645"/>
              <a:gd name="connsiteY12" fmla="*/ 1354667 h 2588381"/>
              <a:gd name="connsiteX13" fmla="*/ 2337440 w 2478645"/>
              <a:gd name="connsiteY13" fmla="*/ 1257905 h 2588381"/>
              <a:gd name="connsiteX14" fmla="*/ 2325344 w 2478645"/>
              <a:gd name="connsiteY14" fmla="*/ 1221619 h 2588381"/>
              <a:gd name="connsiteX15" fmla="*/ 2264868 w 2478645"/>
              <a:gd name="connsiteY15" fmla="*/ 1136953 h 2588381"/>
              <a:gd name="connsiteX16" fmla="*/ 2228583 w 2478645"/>
              <a:gd name="connsiteY16" fmla="*/ 1076477 h 2588381"/>
              <a:gd name="connsiteX17" fmla="*/ 2192297 w 2478645"/>
              <a:gd name="connsiteY17" fmla="*/ 1028096 h 2588381"/>
              <a:gd name="connsiteX18" fmla="*/ 2168106 w 2478645"/>
              <a:gd name="connsiteY18" fmla="*/ 979715 h 2588381"/>
              <a:gd name="connsiteX19" fmla="*/ 2095535 w 2478645"/>
              <a:gd name="connsiteY19" fmla="*/ 882953 h 2588381"/>
              <a:gd name="connsiteX20" fmla="*/ 2059249 w 2478645"/>
              <a:gd name="connsiteY20" fmla="*/ 846667 h 2588381"/>
              <a:gd name="connsiteX21" fmla="*/ 2010868 w 2478645"/>
              <a:gd name="connsiteY21" fmla="*/ 774096 h 2588381"/>
              <a:gd name="connsiteX22" fmla="*/ 1986678 w 2478645"/>
              <a:gd name="connsiteY22" fmla="*/ 749905 h 2588381"/>
              <a:gd name="connsiteX23" fmla="*/ 1926202 w 2478645"/>
              <a:gd name="connsiteY23" fmla="*/ 677334 h 2588381"/>
              <a:gd name="connsiteX24" fmla="*/ 1865725 w 2478645"/>
              <a:gd name="connsiteY24" fmla="*/ 580572 h 2588381"/>
              <a:gd name="connsiteX25" fmla="*/ 1817344 w 2478645"/>
              <a:gd name="connsiteY25" fmla="*/ 508000 h 2588381"/>
              <a:gd name="connsiteX26" fmla="*/ 1732678 w 2478645"/>
              <a:gd name="connsiteY26" fmla="*/ 362857 h 2588381"/>
              <a:gd name="connsiteX27" fmla="*/ 1635916 w 2478645"/>
              <a:gd name="connsiteY27" fmla="*/ 241905 h 2588381"/>
              <a:gd name="connsiteX28" fmla="*/ 1575440 w 2478645"/>
              <a:gd name="connsiteY28" fmla="*/ 157238 h 2588381"/>
              <a:gd name="connsiteX29" fmla="*/ 1527059 w 2478645"/>
              <a:gd name="connsiteY29" fmla="*/ 108857 h 2588381"/>
              <a:gd name="connsiteX30" fmla="*/ 1454487 w 2478645"/>
              <a:gd name="connsiteY30" fmla="*/ 48381 h 2588381"/>
              <a:gd name="connsiteX31" fmla="*/ 1297249 w 2478645"/>
              <a:gd name="connsiteY31" fmla="*/ 24191 h 2588381"/>
              <a:gd name="connsiteX32" fmla="*/ 1176297 w 2478645"/>
              <a:gd name="connsiteY32" fmla="*/ 0 h 2588381"/>
              <a:gd name="connsiteX33" fmla="*/ 898106 w 2478645"/>
              <a:gd name="connsiteY33" fmla="*/ 12096 h 2588381"/>
              <a:gd name="connsiteX34" fmla="*/ 837630 w 2478645"/>
              <a:gd name="connsiteY34" fmla="*/ 24191 h 2588381"/>
              <a:gd name="connsiteX35" fmla="*/ 765059 w 2478645"/>
              <a:gd name="connsiteY35" fmla="*/ 48381 h 2588381"/>
              <a:gd name="connsiteX36" fmla="*/ 547344 w 2478645"/>
              <a:gd name="connsiteY36" fmla="*/ 133048 h 2588381"/>
              <a:gd name="connsiteX37" fmla="*/ 426392 w 2478645"/>
              <a:gd name="connsiteY37" fmla="*/ 181429 h 2588381"/>
              <a:gd name="connsiteX38" fmla="*/ 365916 w 2478645"/>
              <a:gd name="connsiteY38" fmla="*/ 205619 h 2588381"/>
              <a:gd name="connsiteX39" fmla="*/ 269154 w 2478645"/>
              <a:gd name="connsiteY39" fmla="*/ 254000 h 2588381"/>
              <a:gd name="connsiteX40" fmla="*/ 220773 w 2478645"/>
              <a:gd name="connsiteY40" fmla="*/ 278191 h 2588381"/>
              <a:gd name="connsiteX41" fmla="*/ 184487 w 2478645"/>
              <a:gd name="connsiteY41" fmla="*/ 314477 h 2588381"/>
              <a:gd name="connsiteX42" fmla="*/ 124011 w 2478645"/>
              <a:gd name="connsiteY42" fmla="*/ 350762 h 2588381"/>
              <a:gd name="connsiteX43" fmla="*/ 63535 w 2478645"/>
              <a:gd name="connsiteY43" fmla="*/ 423334 h 2588381"/>
              <a:gd name="connsiteX44" fmla="*/ 39344 w 2478645"/>
              <a:gd name="connsiteY44" fmla="*/ 520096 h 2588381"/>
              <a:gd name="connsiteX45" fmla="*/ 27249 w 2478645"/>
              <a:gd name="connsiteY45" fmla="*/ 556381 h 2588381"/>
              <a:gd name="connsiteX46" fmla="*/ 3059 w 2478645"/>
              <a:gd name="connsiteY46" fmla="*/ 701524 h 2588381"/>
              <a:gd name="connsiteX47" fmla="*/ 27249 w 2478645"/>
              <a:gd name="connsiteY47" fmla="*/ 991810 h 2588381"/>
              <a:gd name="connsiteX48" fmla="*/ 39344 w 2478645"/>
              <a:gd name="connsiteY48" fmla="*/ 1028096 h 2588381"/>
              <a:gd name="connsiteX49" fmla="*/ 63535 w 2478645"/>
              <a:gd name="connsiteY49" fmla="*/ 1124857 h 2588381"/>
              <a:gd name="connsiteX50" fmla="*/ 75630 w 2478645"/>
              <a:gd name="connsiteY50" fmla="*/ 1161143 h 2588381"/>
              <a:gd name="connsiteX51" fmla="*/ 111916 w 2478645"/>
              <a:gd name="connsiteY51" fmla="*/ 1209524 h 2588381"/>
              <a:gd name="connsiteX52" fmla="*/ 136106 w 2478645"/>
              <a:gd name="connsiteY52" fmla="*/ 1257905 h 2588381"/>
              <a:gd name="connsiteX53" fmla="*/ 172392 w 2478645"/>
              <a:gd name="connsiteY53" fmla="*/ 1306286 h 2588381"/>
              <a:gd name="connsiteX54" fmla="*/ 208678 w 2478645"/>
              <a:gd name="connsiteY54" fmla="*/ 1378857 h 2588381"/>
              <a:gd name="connsiteX55" fmla="*/ 244963 w 2478645"/>
              <a:gd name="connsiteY55" fmla="*/ 1439334 h 2588381"/>
              <a:gd name="connsiteX56" fmla="*/ 317535 w 2478645"/>
              <a:gd name="connsiteY56" fmla="*/ 1584477 h 2588381"/>
              <a:gd name="connsiteX57" fmla="*/ 353821 w 2478645"/>
              <a:gd name="connsiteY57" fmla="*/ 1644953 h 2588381"/>
              <a:gd name="connsiteX58" fmla="*/ 378011 w 2478645"/>
              <a:gd name="connsiteY58" fmla="*/ 1693334 h 2588381"/>
              <a:gd name="connsiteX59" fmla="*/ 426392 w 2478645"/>
              <a:gd name="connsiteY59" fmla="*/ 1765905 h 2588381"/>
              <a:gd name="connsiteX60" fmla="*/ 450583 w 2478645"/>
              <a:gd name="connsiteY60" fmla="*/ 1802191 h 2588381"/>
              <a:gd name="connsiteX61" fmla="*/ 498963 w 2478645"/>
              <a:gd name="connsiteY61" fmla="*/ 1898953 h 2588381"/>
              <a:gd name="connsiteX62" fmla="*/ 511059 w 2478645"/>
              <a:gd name="connsiteY62" fmla="*/ 1935238 h 2588381"/>
              <a:gd name="connsiteX63" fmla="*/ 535249 w 2478645"/>
              <a:gd name="connsiteY63" fmla="*/ 1971524 h 2588381"/>
              <a:gd name="connsiteX64" fmla="*/ 547344 w 2478645"/>
              <a:gd name="connsiteY64" fmla="*/ 2019905 h 2588381"/>
              <a:gd name="connsiteX65" fmla="*/ 619916 w 2478645"/>
              <a:gd name="connsiteY65" fmla="*/ 2080381 h 2588381"/>
              <a:gd name="connsiteX66" fmla="*/ 680392 w 2478645"/>
              <a:gd name="connsiteY66" fmla="*/ 2140857 h 2588381"/>
              <a:gd name="connsiteX67" fmla="*/ 704583 w 2478645"/>
              <a:gd name="connsiteY67" fmla="*/ 2177143 h 2588381"/>
              <a:gd name="connsiteX68" fmla="*/ 765059 w 2478645"/>
              <a:gd name="connsiteY68" fmla="*/ 2225524 h 2588381"/>
              <a:gd name="connsiteX69" fmla="*/ 813440 w 2478645"/>
              <a:gd name="connsiteY69" fmla="*/ 2273905 h 2588381"/>
              <a:gd name="connsiteX70" fmla="*/ 898106 w 2478645"/>
              <a:gd name="connsiteY70" fmla="*/ 2334381 h 2588381"/>
              <a:gd name="connsiteX71" fmla="*/ 910202 w 2478645"/>
              <a:gd name="connsiteY71" fmla="*/ 2370667 h 2588381"/>
              <a:gd name="connsiteX72" fmla="*/ 946487 w 2478645"/>
              <a:gd name="connsiteY72" fmla="*/ 2382762 h 2588381"/>
              <a:gd name="connsiteX73" fmla="*/ 970678 w 2478645"/>
              <a:gd name="connsiteY73" fmla="*/ 2406953 h 2588381"/>
              <a:gd name="connsiteX74" fmla="*/ 982773 w 2478645"/>
              <a:gd name="connsiteY74" fmla="*/ 2443238 h 2588381"/>
              <a:gd name="connsiteX75" fmla="*/ 1019059 w 2478645"/>
              <a:gd name="connsiteY75" fmla="*/ 2455334 h 2588381"/>
              <a:gd name="connsiteX76" fmla="*/ 1055344 w 2478645"/>
              <a:gd name="connsiteY76" fmla="*/ 2479524 h 2588381"/>
              <a:gd name="connsiteX77" fmla="*/ 1115821 w 2478645"/>
              <a:gd name="connsiteY77" fmla="*/ 2527905 h 2588381"/>
              <a:gd name="connsiteX78" fmla="*/ 1140011 w 2478645"/>
              <a:gd name="connsiteY78" fmla="*/ 2564191 h 2588381"/>
              <a:gd name="connsiteX79" fmla="*/ 1212583 w 2478645"/>
              <a:gd name="connsiteY79" fmla="*/ 2588381 h 2588381"/>
              <a:gd name="connsiteX80" fmla="*/ 1333535 w 2478645"/>
              <a:gd name="connsiteY80" fmla="*/ 2564191 h 2588381"/>
              <a:gd name="connsiteX81" fmla="*/ 1345630 w 2478645"/>
              <a:gd name="connsiteY81" fmla="*/ 2540000 h 2588381"/>
              <a:gd name="connsiteX82" fmla="*/ 1345630 w 2478645"/>
              <a:gd name="connsiteY82" fmla="*/ 2540000 h 2588381"/>
              <a:gd name="connsiteX83" fmla="*/ 1345630 w 2478645"/>
              <a:gd name="connsiteY83" fmla="*/ 2540000 h 2588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478645" h="2588381">
                <a:moveTo>
                  <a:pt x="1273059" y="2564191"/>
                </a:moveTo>
                <a:lnTo>
                  <a:pt x="1502868" y="2503715"/>
                </a:lnTo>
                <a:cubicBezTo>
                  <a:pt x="1555052" y="2490669"/>
                  <a:pt x="1608211" y="2481582"/>
                  <a:pt x="1660106" y="2467429"/>
                </a:cubicBezTo>
                <a:cubicBezTo>
                  <a:pt x="1697007" y="2457365"/>
                  <a:pt x="1732328" y="2442134"/>
                  <a:pt x="1768963" y="2431143"/>
                </a:cubicBezTo>
                <a:cubicBezTo>
                  <a:pt x="1812993" y="2417934"/>
                  <a:pt x="1857981" y="2408066"/>
                  <a:pt x="1902011" y="2394857"/>
                </a:cubicBezTo>
                <a:cubicBezTo>
                  <a:pt x="2169112" y="2314727"/>
                  <a:pt x="2077949" y="2349221"/>
                  <a:pt x="2301154" y="2237619"/>
                </a:cubicBezTo>
                <a:lnTo>
                  <a:pt x="2349535" y="2213429"/>
                </a:lnTo>
                <a:cubicBezTo>
                  <a:pt x="2382638" y="2196878"/>
                  <a:pt x="2405714" y="2187839"/>
                  <a:pt x="2434202" y="2165048"/>
                </a:cubicBezTo>
                <a:cubicBezTo>
                  <a:pt x="2443107" y="2157924"/>
                  <a:pt x="2450329" y="2148921"/>
                  <a:pt x="2458392" y="2140857"/>
                </a:cubicBezTo>
                <a:cubicBezTo>
                  <a:pt x="2462424" y="2128762"/>
                  <a:pt x="2470487" y="2117321"/>
                  <a:pt x="2470487" y="2104572"/>
                </a:cubicBezTo>
                <a:cubicBezTo>
                  <a:pt x="2470487" y="1474386"/>
                  <a:pt x="2478645" y="1863377"/>
                  <a:pt x="2446297" y="1620762"/>
                </a:cubicBezTo>
                <a:cubicBezTo>
                  <a:pt x="2427457" y="1479457"/>
                  <a:pt x="2450347" y="1552266"/>
                  <a:pt x="2410011" y="1451429"/>
                </a:cubicBezTo>
                <a:cubicBezTo>
                  <a:pt x="2403983" y="1421289"/>
                  <a:pt x="2399103" y="1383888"/>
                  <a:pt x="2385821" y="1354667"/>
                </a:cubicBezTo>
                <a:cubicBezTo>
                  <a:pt x="2370899" y="1321838"/>
                  <a:pt x="2348844" y="1292115"/>
                  <a:pt x="2337440" y="1257905"/>
                </a:cubicBezTo>
                <a:cubicBezTo>
                  <a:pt x="2333408" y="1245810"/>
                  <a:pt x="2331046" y="1233023"/>
                  <a:pt x="2325344" y="1221619"/>
                </a:cubicBezTo>
                <a:cubicBezTo>
                  <a:pt x="2314524" y="1199980"/>
                  <a:pt x="2275827" y="1153391"/>
                  <a:pt x="2264868" y="1136953"/>
                </a:cubicBezTo>
                <a:cubicBezTo>
                  <a:pt x="2251828" y="1117393"/>
                  <a:pt x="2241623" y="1096037"/>
                  <a:pt x="2228583" y="1076477"/>
                </a:cubicBezTo>
                <a:cubicBezTo>
                  <a:pt x="2217401" y="1059704"/>
                  <a:pt x="2202981" y="1045191"/>
                  <a:pt x="2192297" y="1028096"/>
                </a:cubicBezTo>
                <a:cubicBezTo>
                  <a:pt x="2182741" y="1012806"/>
                  <a:pt x="2178108" y="994717"/>
                  <a:pt x="2168106" y="979715"/>
                </a:cubicBezTo>
                <a:cubicBezTo>
                  <a:pt x="2145742" y="946169"/>
                  <a:pt x="2124044" y="911462"/>
                  <a:pt x="2095535" y="882953"/>
                </a:cubicBezTo>
                <a:cubicBezTo>
                  <a:pt x="2083440" y="870858"/>
                  <a:pt x="2069751" y="860169"/>
                  <a:pt x="2059249" y="846667"/>
                </a:cubicBezTo>
                <a:cubicBezTo>
                  <a:pt x="2041400" y="823718"/>
                  <a:pt x="2028312" y="797355"/>
                  <a:pt x="2010868" y="774096"/>
                </a:cubicBezTo>
                <a:cubicBezTo>
                  <a:pt x="2004026" y="764973"/>
                  <a:pt x="1993802" y="758810"/>
                  <a:pt x="1986678" y="749905"/>
                </a:cubicBezTo>
                <a:cubicBezTo>
                  <a:pt x="1919327" y="665715"/>
                  <a:pt x="2012387" y="763519"/>
                  <a:pt x="1926202" y="677334"/>
                </a:cubicBezTo>
                <a:cubicBezTo>
                  <a:pt x="1871822" y="541384"/>
                  <a:pt x="1936143" y="679157"/>
                  <a:pt x="1865725" y="580572"/>
                </a:cubicBezTo>
                <a:cubicBezTo>
                  <a:pt x="1792496" y="478052"/>
                  <a:pt x="1882075" y="572731"/>
                  <a:pt x="1817344" y="508000"/>
                </a:cubicBezTo>
                <a:cubicBezTo>
                  <a:pt x="1796063" y="465438"/>
                  <a:pt x="1760691" y="390869"/>
                  <a:pt x="1732678" y="362857"/>
                </a:cubicBezTo>
                <a:cubicBezTo>
                  <a:pt x="1687463" y="317644"/>
                  <a:pt x="1688864" y="321326"/>
                  <a:pt x="1635916" y="241905"/>
                </a:cubicBezTo>
                <a:cubicBezTo>
                  <a:pt x="1617856" y="214815"/>
                  <a:pt x="1596439" y="181237"/>
                  <a:pt x="1575440" y="157238"/>
                </a:cubicBezTo>
                <a:cubicBezTo>
                  <a:pt x="1560422" y="140074"/>
                  <a:pt x="1543186" y="124984"/>
                  <a:pt x="1527059" y="108857"/>
                </a:cubicBezTo>
                <a:cubicBezTo>
                  <a:pt x="1505265" y="87063"/>
                  <a:pt x="1483954" y="61010"/>
                  <a:pt x="1454487" y="48381"/>
                </a:cubicBezTo>
                <a:cubicBezTo>
                  <a:pt x="1417826" y="32669"/>
                  <a:pt x="1319099" y="26619"/>
                  <a:pt x="1297249" y="24191"/>
                </a:cubicBezTo>
                <a:cubicBezTo>
                  <a:pt x="1265284" y="16200"/>
                  <a:pt x="1205948" y="0"/>
                  <a:pt x="1176297" y="0"/>
                </a:cubicBezTo>
                <a:cubicBezTo>
                  <a:pt x="1083479" y="0"/>
                  <a:pt x="990836" y="8064"/>
                  <a:pt x="898106" y="12096"/>
                </a:cubicBezTo>
                <a:cubicBezTo>
                  <a:pt x="877947" y="16128"/>
                  <a:pt x="857464" y="18782"/>
                  <a:pt x="837630" y="24191"/>
                </a:cubicBezTo>
                <a:cubicBezTo>
                  <a:pt x="813030" y="30900"/>
                  <a:pt x="788986" y="39566"/>
                  <a:pt x="765059" y="48381"/>
                </a:cubicBezTo>
                <a:cubicBezTo>
                  <a:pt x="678542" y="80255"/>
                  <a:pt x="624781" y="102073"/>
                  <a:pt x="547344" y="133048"/>
                </a:cubicBezTo>
                <a:lnTo>
                  <a:pt x="426392" y="181429"/>
                </a:lnTo>
                <a:cubicBezTo>
                  <a:pt x="406233" y="189492"/>
                  <a:pt x="385335" y="195909"/>
                  <a:pt x="365916" y="205619"/>
                </a:cubicBezTo>
                <a:lnTo>
                  <a:pt x="269154" y="254000"/>
                </a:lnTo>
                <a:cubicBezTo>
                  <a:pt x="253027" y="262064"/>
                  <a:pt x="233523" y="265441"/>
                  <a:pt x="220773" y="278191"/>
                </a:cubicBezTo>
                <a:cubicBezTo>
                  <a:pt x="208678" y="290286"/>
                  <a:pt x="198171" y="304214"/>
                  <a:pt x="184487" y="314477"/>
                </a:cubicBezTo>
                <a:cubicBezTo>
                  <a:pt x="165680" y="328582"/>
                  <a:pt x="143141" y="337098"/>
                  <a:pt x="124011" y="350762"/>
                </a:cubicBezTo>
                <a:cubicBezTo>
                  <a:pt x="103313" y="365546"/>
                  <a:pt x="75292" y="407658"/>
                  <a:pt x="63535" y="423334"/>
                </a:cubicBezTo>
                <a:cubicBezTo>
                  <a:pt x="35888" y="506276"/>
                  <a:pt x="68536" y="403332"/>
                  <a:pt x="39344" y="520096"/>
                </a:cubicBezTo>
                <a:cubicBezTo>
                  <a:pt x="36252" y="532465"/>
                  <a:pt x="31281" y="544286"/>
                  <a:pt x="27249" y="556381"/>
                </a:cubicBezTo>
                <a:cubicBezTo>
                  <a:pt x="19186" y="604762"/>
                  <a:pt x="0" y="652571"/>
                  <a:pt x="3059" y="701524"/>
                </a:cubicBezTo>
                <a:cubicBezTo>
                  <a:pt x="7660" y="775142"/>
                  <a:pt x="11926" y="907530"/>
                  <a:pt x="27249" y="991810"/>
                </a:cubicBezTo>
                <a:cubicBezTo>
                  <a:pt x="29530" y="1004354"/>
                  <a:pt x="35989" y="1015796"/>
                  <a:pt x="39344" y="1028096"/>
                </a:cubicBezTo>
                <a:cubicBezTo>
                  <a:pt x="48092" y="1060171"/>
                  <a:pt x="53022" y="1093317"/>
                  <a:pt x="63535" y="1124857"/>
                </a:cubicBezTo>
                <a:cubicBezTo>
                  <a:pt x="67567" y="1136952"/>
                  <a:pt x="69304" y="1150073"/>
                  <a:pt x="75630" y="1161143"/>
                </a:cubicBezTo>
                <a:cubicBezTo>
                  <a:pt x="85632" y="1178646"/>
                  <a:pt x="101232" y="1192429"/>
                  <a:pt x="111916" y="1209524"/>
                </a:cubicBezTo>
                <a:cubicBezTo>
                  <a:pt x="121472" y="1224814"/>
                  <a:pt x="126550" y="1242615"/>
                  <a:pt x="136106" y="1257905"/>
                </a:cubicBezTo>
                <a:cubicBezTo>
                  <a:pt x="146790" y="1275000"/>
                  <a:pt x="162020" y="1289000"/>
                  <a:pt x="172392" y="1306286"/>
                </a:cubicBezTo>
                <a:cubicBezTo>
                  <a:pt x="186307" y="1329477"/>
                  <a:pt x="195727" y="1355114"/>
                  <a:pt x="208678" y="1378857"/>
                </a:cubicBezTo>
                <a:cubicBezTo>
                  <a:pt x="219935" y="1399496"/>
                  <a:pt x="233963" y="1418557"/>
                  <a:pt x="244963" y="1439334"/>
                </a:cubicBezTo>
                <a:cubicBezTo>
                  <a:pt x="270272" y="1487140"/>
                  <a:pt x="289705" y="1538094"/>
                  <a:pt x="317535" y="1584477"/>
                </a:cubicBezTo>
                <a:cubicBezTo>
                  <a:pt x="329630" y="1604636"/>
                  <a:pt x="342404" y="1624403"/>
                  <a:pt x="353821" y="1644953"/>
                </a:cubicBezTo>
                <a:cubicBezTo>
                  <a:pt x="362577" y="1660714"/>
                  <a:pt x="368734" y="1677873"/>
                  <a:pt x="378011" y="1693334"/>
                </a:cubicBezTo>
                <a:cubicBezTo>
                  <a:pt x="392969" y="1718264"/>
                  <a:pt x="410265" y="1741715"/>
                  <a:pt x="426392" y="1765905"/>
                </a:cubicBezTo>
                <a:lnTo>
                  <a:pt x="450583" y="1802191"/>
                </a:lnTo>
                <a:cubicBezTo>
                  <a:pt x="474630" y="1898382"/>
                  <a:pt x="444139" y="1803012"/>
                  <a:pt x="498963" y="1898953"/>
                </a:cubicBezTo>
                <a:cubicBezTo>
                  <a:pt x="505288" y="1910023"/>
                  <a:pt x="505357" y="1923835"/>
                  <a:pt x="511059" y="1935238"/>
                </a:cubicBezTo>
                <a:cubicBezTo>
                  <a:pt x="517560" y="1948240"/>
                  <a:pt x="527186" y="1959429"/>
                  <a:pt x="535249" y="1971524"/>
                </a:cubicBezTo>
                <a:cubicBezTo>
                  <a:pt x="539281" y="1987651"/>
                  <a:pt x="539097" y="2005472"/>
                  <a:pt x="547344" y="2019905"/>
                </a:cubicBezTo>
                <a:cubicBezTo>
                  <a:pt x="568151" y="2056317"/>
                  <a:pt x="591287" y="2055331"/>
                  <a:pt x="619916" y="2080381"/>
                </a:cubicBezTo>
                <a:cubicBezTo>
                  <a:pt x="641371" y="2099154"/>
                  <a:pt x="664578" y="2117136"/>
                  <a:pt x="680392" y="2140857"/>
                </a:cubicBezTo>
                <a:cubicBezTo>
                  <a:pt x="688456" y="2152952"/>
                  <a:pt x="694304" y="2166864"/>
                  <a:pt x="704583" y="2177143"/>
                </a:cubicBezTo>
                <a:cubicBezTo>
                  <a:pt x="722837" y="2195397"/>
                  <a:pt x="745764" y="2208373"/>
                  <a:pt x="765059" y="2225524"/>
                </a:cubicBezTo>
                <a:cubicBezTo>
                  <a:pt x="782105" y="2240676"/>
                  <a:pt x="795194" y="2260221"/>
                  <a:pt x="813440" y="2273905"/>
                </a:cubicBezTo>
                <a:cubicBezTo>
                  <a:pt x="873450" y="2318913"/>
                  <a:pt x="845048" y="2299009"/>
                  <a:pt x="898106" y="2334381"/>
                </a:cubicBezTo>
                <a:cubicBezTo>
                  <a:pt x="902138" y="2346476"/>
                  <a:pt x="901187" y="2361652"/>
                  <a:pt x="910202" y="2370667"/>
                </a:cubicBezTo>
                <a:cubicBezTo>
                  <a:pt x="919217" y="2379682"/>
                  <a:pt x="935555" y="2376203"/>
                  <a:pt x="946487" y="2382762"/>
                </a:cubicBezTo>
                <a:cubicBezTo>
                  <a:pt x="956266" y="2388629"/>
                  <a:pt x="962614" y="2398889"/>
                  <a:pt x="970678" y="2406953"/>
                </a:cubicBezTo>
                <a:cubicBezTo>
                  <a:pt x="974710" y="2419048"/>
                  <a:pt x="973758" y="2434223"/>
                  <a:pt x="982773" y="2443238"/>
                </a:cubicBezTo>
                <a:cubicBezTo>
                  <a:pt x="991788" y="2452253"/>
                  <a:pt x="1007655" y="2449632"/>
                  <a:pt x="1019059" y="2455334"/>
                </a:cubicBezTo>
                <a:cubicBezTo>
                  <a:pt x="1032061" y="2461835"/>
                  <a:pt x="1043249" y="2471461"/>
                  <a:pt x="1055344" y="2479524"/>
                </a:cubicBezTo>
                <a:cubicBezTo>
                  <a:pt x="1124674" y="2583518"/>
                  <a:pt x="1032357" y="2461134"/>
                  <a:pt x="1115821" y="2527905"/>
                </a:cubicBezTo>
                <a:cubicBezTo>
                  <a:pt x="1127172" y="2536986"/>
                  <a:pt x="1127684" y="2556487"/>
                  <a:pt x="1140011" y="2564191"/>
                </a:cubicBezTo>
                <a:cubicBezTo>
                  <a:pt x="1161634" y="2577705"/>
                  <a:pt x="1212583" y="2588381"/>
                  <a:pt x="1212583" y="2588381"/>
                </a:cubicBezTo>
                <a:cubicBezTo>
                  <a:pt x="1212684" y="2588367"/>
                  <a:pt x="1313667" y="2579092"/>
                  <a:pt x="1333535" y="2564191"/>
                </a:cubicBezTo>
                <a:cubicBezTo>
                  <a:pt x="1340747" y="2558782"/>
                  <a:pt x="1341598" y="2548064"/>
                  <a:pt x="1345630" y="2540000"/>
                </a:cubicBezTo>
                <a:lnTo>
                  <a:pt x="1345630" y="2540000"/>
                </a:lnTo>
                <a:lnTo>
                  <a:pt x="1345630" y="2540000"/>
                </a:lnTo>
              </a:path>
            </a:pathLst>
          </a:custGeom>
          <a:solidFill>
            <a:srgbClr val="8EB4E3">
              <a:alpha val="50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2797401" y="2948406"/>
            <a:ext cx="1776725" cy="2461607"/>
          </a:xfrm>
          <a:custGeom>
            <a:avLst/>
            <a:gdLst>
              <a:gd name="connsiteX0" fmla="*/ 786191 w 2165048"/>
              <a:gd name="connsiteY0" fmla="*/ 84667 h 2999619"/>
              <a:gd name="connsiteX1" fmla="*/ 689429 w 2165048"/>
              <a:gd name="connsiteY1" fmla="*/ 181429 h 2999619"/>
              <a:gd name="connsiteX2" fmla="*/ 641048 w 2165048"/>
              <a:gd name="connsiteY2" fmla="*/ 229810 h 2999619"/>
              <a:gd name="connsiteX3" fmla="*/ 483810 w 2165048"/>
              <a:gd name="connsiteY3" fmla="*/ 362857 h 2999619"/>
              <a:gd name="connsiteX4" fmla="*/ 314476 w 2165048"/>
              <a:gd name="connsiteY4" fmla="*/ 508000 h 2999619"/>
              <a:gd name="connsiteX5" fmla="*/ 241905 w 2165048"/>
              <a:gd name="connsiteY5" fmla="*/ 568476 h 2999619"/>
              <a:gd name="connsiteX6" fmla="*/ 193524 w 2165048"/>
              <a:gd name="connsiteY6" fmla="*/ 604762 h 2999619"/>
              <a:gd name="connsiteX7" fmla="*/ 145143 w 2165048"/>
              <a:gd name="connsiteY7" fmla="*/ 653143 h 2999619"/>
              <a:gd name="connsiteX8" fmla="*/ 108857 w 2165048"/>
              <a:gd name="connsiteY8" fmla="*/ 677334 h 2999619"/>
              <a:gd name="connsiteX9" fmla="*/ 36286 w 2165048"/>
              <a:gd name="connsiteY9" fmla="*/ 749905 h 2999619"/>
              <a:gd name="connsiteX10" fmla="*/ 24191 w 2165048"/>
              <a:gd name="connsiteY10" fmla="*/ 822476 h 2999619"/>
              <a:gd name="connsiteX11" fmla="*/ 12095 w 2165048"/>
              <a:gd name="connsiteY11" fmla="*/ 882953 h 2999619"/>
              <a:gd name="connsiteX12" fmla="*/ 0 w 2165048"/>
              <a:gd name="connsiteY12" fmla="*/ 1028095 h 2999619"/>
              <a:gd name="connsiteX13" fmla="*/ 12095 w 2165048"/>
              <a:gd name="connsiteY13" fmla="*/ 1548191 h 2999619"/>
              <a:gd name="connsiteX14" fmla="*/ 24191 w 2165048"/>
              <a:gd name="connsiteY14" fmla="*/ 1584476 h 2999619"/>
              <a:gd name="connsiteX15" fmla="*/ 36286 w 2165048"/>
              <a:gd name="connsiteY15" fmla="*/ 1669143 h 2999619"/>
              <a:gd name="connsiteX16" fmla="*/ 108857 w 2165048"/>
              <a:gd name="connsiteY16" fmla="*/ 1790095 h 2999619"/>
              <a:gd name="connsiteX17" fmla="*/ 217714 w 2165048"/>
              <a:gd name="connsiteY17" fmla="*/ 1947334 h 2999619"/>
              <a:gd name="connsiteX18" fmla="*/ 254000 w 2165048"/>
              <a:gd name="connsiteY18" fmla="*/ 1983619 h 2999619"/>
              <a:gd name="connsiteX19" fmla="*/ 338667 w 2165048"/>
              <a:gd name="connsiteY19" fmla="*/ 2056191 h 2999619"/>
              <a:gd name="connsiteX20" fmla="*/ 374952 w 2165048"/>
              <a:gd name="connsiteY20" fmla="*/ 2104572 h 2999619"/>
              <a:gd name="connsiteX21" fmla="*/ 423333 w 2165048"/>
              <a:gd name="connsiteY21" fmla="*/ 2128762 h 2999619"/>
              <a:gd name="connsiteX22" fmla="*/ 495905 w 2165048"/>
              <a:gd name="connsiteY22" fmla="*/ 2177143 h 2999619"/>
              <a:gd name="connsiteX23" fmla="*/ 532191 w 2165048"/>
              <a:gd name="connsiteY23" fmla="*/ 2201334 h 2999619"/>
              <a:gd name="connsiteX24" fmla="*/ 616857 w 2165048"/>
              <a:gd name="connsiteY24" fmla="*/ 2237619 h 2999619"/>
              <a:gd name="connsiteX25" fmla="*/ 653143 w 2165048"/>
              <a:gd name="connsiteY25" fmla="*/ 2286000 h 2999619"/>
              <a:gd name="connsiteX26" fmla="*/ 677333 w 2165048"/>
              <a:gd name="connsiteY26" fmla="*/ 2322286 h 2999619"/>
              <a:gd name="connsiteX27" fmla="*/ 749905 w 2165048"/>
              <a:gd name="connsiteY27" fmla="*/ 2382762 h 2999619"/>
              <a:gd name="connsiteX28" fmla="*/ 786191 w 2165048"/>
              <a:gd name="connsiteY28" fmla="*/ 2431143 h 2999619"/>
              <a:gd name="connsiteX29" fmla="*/ 822476 w 2165048"/>
              <a:gd name="connsiteY29" fmla="*/ 2443238 h 2999619"/>
              <a:gd name="connsiteX30" fmla="*/ 919238 w 2165048"/>
              <a:gd name="connsiteY30" fmla="*/ 2491619 h 2999619"/>
              <a:gd name="connsiteX31" fmla="*/ 979714 w 2165048"/>
              <a:gd name="connsiteY31" fmla="*/ 2527905 h 2999619"/>
              <a:gd name="connsiteX32" fmla="*/ 1185333 w 2165048"/>
              <a:gd name="connsiteY32" fmla="*/ 2576286 h 2999619"/>
              <a:gd name="connsiteX33" fmla="*/ 1221619 w 2165048"/>
              <a:gd name="connsiteY33" fmla="*/ 2588381 h 2999619"/>
              <a:gd name="connsiteX34" fmla="*/ 1342571 w 2165048"/>
              <a:gd name="connsiteY34" fmla="*/ 2685143 h 2999619"/>
              <a:gd name="connsiteX35" fmla="*/ 1511905 w 2165048"/>
              <a:gd name="connsiteY35" fmla="*/ 2854476 h 2999619"/>
              <a:gd name="connsiteX36" fmla="*/ 1620762 w 2165048"/>
              <a:gd name="connsiteY36" fmla="*/ 2927048 h 2999619"/>
              <a:gd name="connsiteX37" fmla="*/ 1669143 w 2165048"/>
              <a:gd name="connsiteY37" fmla="*/ 2963334 h 2999619"/>
              <a:gd name="connsiteX38" fmla="*/ 1753810 w 2165048"/>
              <a:gd name="connsiteY38" fmla="*/ 2999619 h 2999619"/>
              <a:gd name="connsiteX39" fmla="*/ 1838476 w 2165048"/>
              <a:gd name="connsiteY39" fmla="*/ 2975429 h 2999619"/>
              <a:gd name="connsiteX40" fmla="*/ 1862667 w 2165048"/>
              <a:gd name="connsiteY40" fmla="*/ 2951238 h 2999619"/>
              <a:gd name="connsiteX41" fmla="*/ 1898952 w 2165048"/>
              <a:gd name="connsiteY41" fmla="*/ 2927048 h 2999619"/>
              <a:gd name="connsiteX42" fmla="*/ 1947333 w 2165048"/>
              <a:gd name="connsiteY42" fmla="*/ 2866572 h 2999619"/>
              <a:gd name="connsiteX43" fmla="*/ 2007810 w 2165048"/>
              <a:gd name="connsiteY43" fmla="*/ 2818191 h 2999619"/>
              <a:gd name="connsiteX44" fmla="*/ 2056191 w 2165048"/>
              <a:gd name="connsiteY44" fmla="*/ 2781905 h 2999619"/>
              <a:gd name="connsiteX45" fmla="*/ 2080381 w 2165048"/>
              <a:gd name="connsiteY45" fmla="*/ 2757714 h 2999619"/>
              <a:gd name="connsiteX46" fmla="*/ 2128762 w 2165048"/>
              <a:gd name="connsiteY46" fmla="*/ 2745619 h 2999619"/>
              <a:gd name="connsiteX47" fmla="*/ 2152952 w 2165048"/>
              <a:gd name="connsiteY47" fmla="*/ 2709334 h 2999619"/>
              <a:gd name="connsiteX48" fmla="*/ 2165048 w 2165048"/>
              <a:gd name="connsiteY48" fmla="*/ 2660953 h 2999619"/>
              <a:gd name="connsiteX49" fmla="*/ 2152952 w 2165048"/>
              <a:gd name="connsiteY49" fmla="*/ 2346476 h 2999619"/>
              <a:gd name="connsiteX50" fmla="*/ 2140857 w 2165048"/>
              <a:gd name="connsiteY50" fmla="*/ 2273905 h 2999619"/>
              <a:gd name="connsiteX51" fmla="*/ 2116667 w 2165048"/>
              <a:gd name="connsiteY51" fmla="*/ 2201334 h 2999619"/>
              <a:gd name="connsiteX52" fmla="*/ 2104571 w 2165048"/>
              <a:gd name="connsiteY52" fmla="*/ 2165048 h 2999619"/>
              <a:gd name="connsiteX53" fmla="*/ 2092476 w 2165048"/>
              <a:gd name="connsiteY53" fmla="*/ 2116667 h 2999619"/>
              <a:gd name="connsiteX54" fmla="*/ 2044095 w 2165048"/>
              <a:gd name="connsiteY54" fmla="*/ 1995714 h 2999619"/>
              <a:gd name="connsiteX55" fmla="*/ 2007810 w 2165048"/>
              <a:gd name="connsiteY55" fmla="*/ 1898953 h 2999619"/>
              <a:gd name="connsiteX56" fmla="*/ 1983619 w 2165048"/>
              <a:gd name="connsiteY56" fmla="*/ 1753810 h 2999619"/>
              <a:gd name="connsiteX57" fmla="*/ 1971524 w 2165048"/>
              <a:gd name="connsiteY57" fmla="*/ 1693334 h 2999619"/>
              <a:gd name="connsiteX58" fmla="*/ 1947333 w 2165048"/>
              <a:gd name="connsiteY58" fmla="*/ 1644953 h 2999619"/>
              <a:gd name="connsiteX59" fmla="*/ 1935238 w 2165048"/>
              <a:gd name="connsiteY59" fmla="*/ 1560286 h 2999619"/>
              <a:gd name="connsiteX60" fmla="*/ 1911048 w 2165048"/>
              <a:gd name="connsiteY60" fmla="*/ 1185334 h 2999619"/>
              <a:gd name="connsiteX61" fmla="*/ 1886857 w 2165048"/>
              <a:gd name="connsiteY61" fmla="*/ 1028095 h 2999619"/>
              <a:gd name="connsiteX62" fmla="*/ 1862667 w 2165048"/>
              <a:gd name="connsiteY62" fmla="*/ 858762 h 2999619"/>
              <a:gd name="connsiteX63" fmla="*/ 1826381 w 2165048"/>
              <a:gd name="connsiteY63" fmla="*/ 544286 h 2999619"/>
              <a:gd name="connsiteX64" fmla="*/ 1814286 w 2165048"/>
              <a:gd name="connsiteY64" fmla="*/ 508000 h 2999619"/>
              <a:gd name="connsiteX65" fmla="*/ 1778000 w 2165048"/>
              <a:gd name="connsiteY65" fmla="*/ 338667 h 2999619"/>
              <a:gd name="connsiteX66" fmla="*/ 1765905 w 2165048"/>
              <a:gd name="connsiteY66" fmla="*/ 290286 h 2999619"/>
              <a:gd name="connsiteX67" fmla="*/ 1741714 w 2165048"/>
              <a:gd name="connsiteY67" fmla="*/ 254000 h 2999619"/>
              <a:gd name="connsiteX68" fmla="*/ 1669143 w 2165048"/>
              <a:gd name="connsiteY68" fmla="*/ 157238 h 2999619"/>
              <a:gd name="connsiteX69" fmla="*/ 1632857 w 2165048"/>
              <a:gd name="connsiteY69" fmla="*/ 120953 h 2999619"/>
              <a:gd name="connsiteX70" fmla="*/ 1584476 w 2165048"/>
              <a:gd name="connsiteY70" fmla="*/ 84667 h 2999619"/>
              <a:gd name="connsiteX71" fmla="*/ 1499810 w 2165048"/>
              <a:gd name="connsiteY71" fmla="*/ 36286 h 2999619"/>
              <a:gd name="connsiteX72" fmla="*/ 1451429 w 2165048"/>
              <a:gd name="connsiteY72" fmla="*/ 24191 h 2999619"/>
              <a:gd name="connsiteX73" fmla="*/ 1342571 w 2165048"/>
              <a:gd name="connsiteY73" fmla="*/ 0 h 2999619"/>
              <a:gd name="connsiteX74" fmla="*/ 967619 w 2165048"/>
              <a:gd name="connsiteY74" fmla="*/ 12095 h 2999619"/>
              <a:gd name="connsiteX75" fmla="*/ 931333 w 2165048"/>
              <a:gd name="connsiteY75" fmla="*/ 24191 h 2999619"/>
              <a:gd name="connsiteX76" fmla="*/ 870857 w 2165048"/>
              <a:gd name="connsiteY76" fmla="*/ 36286 h 2999619"/>
              <a:gd name="connsiteX77" fmla="*/ 822476 w 2165048"/>
              <a:gd name="connsiteY77" fmla="*/ 48381 h 2999619"/>
              <a:gd name="connsiteX78" fmla="*/ 798286 w 2165048"/>
              <a:gd name="connsiteY78" fmla="*/ 72572 h 2999619"/>
              <a:gd name="connsiteX79" fmla="*/ 762000 w 2165048"/>
              <a:gd name="connsiteY79" fmla="*/ 84667 h 2999619"/>
              <a:gd name="connsiteX80" fmla="*/ 713619 w 2165048"/>
              <a:gd name="connsiteY80" fmla="*/ 145143 h 2999619"/>
              <a:gd name="connsiteX81" fmla="*/ 713619 w 2165048"/>
              <a:gd name="connsiteY81" fmla="*/ 145143 h 299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165048" h="2999619">
                <a:moveTo>
                  <a:pt x="786191" y="84667"/>
                </a:moveTo>
                <a:cubicBezTo>
                  <a:pt x="695748" y="197720"/>
                  <a:pt x="781474" y="100890"/>
                  <a:pt x="689429" y="181429"/>
                </a:cubicBezTo>
                <a:cubicBezTo>
                  <a:pt x="672265" y="196448"/>
                  <a:pt x="658150" y="214720"/>
                  <a:pt x="641048" y="229810"/>
                </a:cubicBezTo>
                <a:cubicBezTo>
                  <a:pt x="589566" y="275236"/>
                  <a:pt x="535772" y="317981"/>
                  <a:pt x="483810" y="362857"/>
                </a:cubicBezTo>
                <a:cubicBezTo>
                  <a:pt x="210435" y="598952"/>
                  <a:pt x="490083" y="364321"/>
                  <a:pt x="314476" y="508000"/>
                </a:cubicBezTo>
                <a:cubicBezTo>
                  <a:pt x="290105" y="527940"/>
                  <a:pt x="266494" y="548805"/>
                  <a:pt x="241905" y="568476"/>
                </a:cubicBezTo>
                <a:cubicBezTo>
                  <a:pt x="226164" y="581069"/>
                  <a:pt x="207778" y="590508"/>
                  <a:pt x="193524" y="604762"/>
                </a:cubicBezTo>
                <a:cubicBezTo>
                  <a:pt x="177397" y="620889"/>
                  <a:pt x="162459" y="638300"/>
                  <a:pt x="145143" y="653143"/>
                </a:cubicBezTo>
                <a:cubicBezTo>
                  <a:pt x="134106" y="662603"/>
                  <a:pt x="119722" y="667676"/>
                  <a:pt x="108857" y="677334"/>
                </a:cubicBezTo>
                <a:cubicBezTo>
                  <a:pt x="83288" y="700062"/>
                  <a:pt x="36286" y="749905"/>
                  <a:pt x="36286" y="749905"/>
                </a:cubicBezTo>
                <a:cubicBezTo>
                  <a:pt x="32254" y="774095"/>
                  <a:pt x="28578" y="798348"/>
                  <a:pt x="24191" y="822476"/>
                </a:cubicBezTo>
                <a:cubicBezTo>
                  <a:pt x="20513" y="842703"/>
                  <a:pt x="14497" y="862536"/>
                  <a:pt x="12095" y="882953"/>
                </a:cubicBezTo>
                <a:cubicBezTo>
                  <a:pt x="6422" y="931169"/>
                  <a:pt x="4032" y="979714"/>
                  <a:pt x="0" y="1028095"/>
                </a:cubicBezTo>
                <a:cubicBezTo>
                  <a:pt x="4032" y="1201460"/>
                  <a:pt x="4562" y="1374942"/>
                  <a:pt x="12095" y="1548191"/>
                </a:cubicBezTo>
                <a:cubicBezTo>
                  <a:pt x="12649" y="1560928"/>
                  <a:pt x="21691" y="1571974"/>
                  <a:pt x="24191" y="1584476"/>
                </a:cubicBezTo>
                <a:cubicBezTo>
                  <a:pt x="29782" y="1612431"/>
                  <a:pt x="29876" y="1641364"/>
                  <a:pt x="36286" y="1669143"/>
                </a:cubicBezTo>
                <a:cubicBezTo>
                  <a:pt x="60910" y="1775851"/>
                  <a:pt x="48508" y="1712503"/>
                  <a:pt x="108857" y="1790095"/>
                </a:cubicBezTo>
                <a:cubicBezTo>
                  <a:pt x="182952" y="1885361"/>
                  <a:pt x="101770" y="1831393"/>
                  <a:pt x="217714" y="1947334"/>
                </a:cubicBezTo>
                <a:cubicBezTo>
                  <a:pt x="229809" y="1959429"/>
                  <a:pt x="241127" y="1972355"/>
                  <a:pt x="254000" y="1983619"/>
                </a:cubicBezTo>
                <a:cubicBezTo>
                  <a:pt x="280257" y="2006594"/>
                  <a:pt x="315271" y="2028115"/>
                  <a:pt x="338667" y="2056191"/>
                </a:cubicBezTo>
                <a:cubicBezTo>
                  <a:pt x="351572" y="2071677"/>
                  <a:pt x="359646" y="2091453"/>
                  <a:pt x="374952" y="2104572"/>
                </a:cubicBezTo>
                <a:cubicBezTo>
                  <a:pt x="388642" y="2116306"/>
                  <a:pt x="407872" y="2119485"/>
                  <a:pt x="423333" y="2128762"/>
                </a:cubicBezTo>
                <a:cubicBezTo>
                  <a:pt x="448263" y="2143720"/>
                  <a:pt x="471714" y="2161016"/>
                  <a:pt x="495905" y="2177143"/>
                </a:cubicBezTo>
                <a:cubicBezTo>
                  <a:pt x="508000" y="2185207"/>
                  <a:pt x="519189" y="2194833"/>
                  <a:pt x="532191" y="2201334"/>
                </a:cubicBezTo>
                <a:cubicBezTo>
                  <a:pt x="591975" y="2231226"/>
                  <a:pt x="563466" y="2219823"/>
                  <a:pt x="616857" y="2237619"/>
                </a:cubicBezTo>
                <a:cubicBezTo>
                  <a:pt x="628952" y="2253746"/>
                  <a:pt x="641426" y="2269596"/>
                  <a:pt x="653143" y="2286000"/>
                </a:cubicBezTo>
                <a:cubicBezTo>
                  <a:pt x="661592" y="2297829"/>
                  <a:pt x="668252" y="2310935"/>
                  <a:pt x="677333" y="2322286"/>
                </a:cubicBezTo>
                <a:cubicBezTo>
                  <a:pt x="709856" y="2362939"/>
                  <a:pt x="702872" y="2335729"/>
                  <a:pt x="749905" y="2382762"/>
                </a:cubicBezTo>
                <a:cubicBezTo>
                  <a:pt x="764159" y="2397016"/>
                  <a:pt x="770705" y="2418238"/>
                  <a:pt x="786191" y="2431143"/>
                </a:cubicBezTo>
                <a:cubicBezTo>
                  <a:pt x="795985" y="2439305"/>
                  <a:pt x="810870" y="2437962"/>
                  <a:pt x="822476" y="2443238"/>
                </a:cubicBezTo>
                <a:cubicBezTo>
                  <a:pt x="855305" y="2458160"/>
                  <a:pt x="888316" y="2473066"/>
                  <a:pt x="919238" y="2491619"/>
                </a:cubicBezTo>
                <a:cubicBezTo>
                  <a:pt x="939397" y="2503714"/>
                  <a:pt x="958106" y="2518644"/>
                  <a:pt x="979714" y="2527905"/>
                </a:cubicBezTo>
                <a:cubicBezTo>
                  <a:pt x="1075583" y="2568992"/>
                  <a:pt x="1087862" y="2564102"/>
                  <a:pt x="1185333" y="2576286"/>
                </a:cubicBezTo>
                <a:cubicBezTo>
                  <a:pt x="1197428" y="2580318"/>
                  <a:pt x="1211136" y="2581124"/>
                  <a:pt x="1221619" y="2588381"/>
                </a:cubicBezTo>
                <a:cubicBezTo>
                  <a:pt x="1264070" y="2617770"/>
                  <a:pt x="1306062" y="2648634"/>
                  <a:pt x="1342571" y="2685143"/>
                </a:cubicBezTo>
                <a:cubicBezTo>
                  <a:pt x="1399016" y="2741587"/>
                  <a:pt x="1445487" y="2810197"/>
                  <a:pt x="1511905" y="2854476"/>
                </a:cubicBezTo>
                <a:cubicBezTo>
                  <a:pt x="1548191" y="2878667"/>
                  <a:pt x="1584906" y="2902225"/>
                  <a:pt x="1620762" y="2927048"/>
                </a:cubicBezTo>
                <a:cubicBezTo>
                  <a:pt x="1637336" y="2938523"/>
                  <a:pt x="1652048" y="2952650"/>
                  <a:pt x="1669143" y="2963334"/>
                </a:cubicBezTo>
                <a:cubicBezTo>
                  <a:pt x="1703305" y="2984685"/>
                  <a:pt x="1718537" y="2987862"/>
                  <a:pt x="1753810" y="2999619"/>
                </a:cubicBezTo>
                <a:cubicBezTo>
                  <a:pt x="1782032" y="2991556"/>
                  <a:pt x="1811654" y="2987350"/>
                  <a:pt x="1838476" y="2975429"/>
                </a:cubicBezTo>
                <a:cubicBezTo>
                  <a:pt x="1848897" y="2970797"/>
                  <a:pt x="1853762" y="2958362"/>
                  <a:pt x="1862667" y="2951238"/>
                </a:cubicBezTo>
                <a:cubicBezTo>
                  <a:pt x="1874018" y="2942157"/>
                  <a:pt x="1887601" y="2936129"/>
                  <a:pt x="1898952" y="2927048"/>
                </a:cubicBezTo>
                <a:cubicBezTo>
                  <a:pt x="1931402" y="2901088"/>
                  <a:pt x="1919392" y="2901498"/>
                  <a:pt x="1947333" y="2866572"/>
                </a:cubicBezTo>
                <a:cubicBezTo>
                  <a:pt x="1968910" y="2839601"/>
                  <a:pt x="1978470" y="2839148"/>
                  <a:pt x="2007810" y="2818191"/>
                </a:cubicBezTo>
                <a:cubicBezTo>
                  <a:pt x="2024214" y="2806474"/>
                  <a:pt x="2040705" y="2794810"/>
                  <a:pt x="2056191" y="2781905"/>
                </a:cubicBezTo>
                <a:cubicBezTo>
                  <a:pt x="2064951" y="2774605"/>
                  <a:pt x="2070181" y="2762814"/>
                  <a:pt x="2080381" y="2757714"/>
                </a:cubicBezTo>
                <a:cubicBezTo>
                  <a:pt x="2095249" y="2750280"/>
                  <a:pt x="2112635" y="2749651"/>
                  <a:pt x="2128762" y="2745619"/>
                </a:cubicBezTo>
                <a:cubicBezTo>
                  <a:pt x="2136825" y="2733524"/>
                  <a:pt x="2147226" y="2722695"/>
                  <a:pt x="2152952" y="2709334"/>
                </a:cubicBezTo>
                <a:cubicBezTo>
                  <a:pt x="2159500" y="2694055"/>
                  <a:pt x="2165048" y="2677576"/>
                  <a:pt x="2165048" y="2660953"/>
                </a:cubicBezTo>
                <a:cubicBezTo>
                  <a:pt x="2165048" y="2556050"/>
                  <a:pt x="2159496" y="2451175"/>
                  <a:pt x="2152952" y="2346476"/>
                </a:cubicBezTo>
                <a:cubicBezTo>
                  <a:pt x="2151422" y="2322000"/>
                  <a:pt x="2146805" y="2297697"/>
                  <a:pt x="2140857" y="2273905"/>
                </a:cubicBezTo>
                <a:cubicBezTo>
                  <a:pt x="2134673" y="2249167"/>
                  <a:pt x="2124730" y="2225524"/>
                  <a:pt x="2116667" y="2201334"/>
                </a:cubicBezTo>
                <a:cubicBezTo>
                  <a:pt x="2112635" y="2189239"/>
                  <a:pt x="2107663" y="2177417"/>
                  <a:pt x="2104571" y="2165048"/>
                </a:cubicBezTo>
                <a:cubicBezTo>
                  <a:pt x="2100539" y="2148921"/>
                  <a:pt x="2098067" y="2132322"/>
                  <a:pt x="2092476" y="2116667"/>
                </a:cubicBezTo>
                <a:cubicBezTo>
                  <a:pt x="2077871" y="2075773"/>
                  <a:pt x="2054627" y="2037841"/>
                  <a:pt x="2044095" y="1995714"/>
                </a:cubicBezTo>
                <a:cubicBezTo>
                  <a:pt x="2027627" y="1929842"/>
                  <a:pt x="2039434" y="1962202"/>
                  <a:pt x="2007810" y="1898953"/>
                </a:cubicBezTo>
                <a:cubicBezTo>
                  <a:pt x="1988070" y="1741045"/>
                  <a:pt x="2006452" y="1856560"/>
                  <a:pt x="1983619" y="1753810"/>
                </a:cubicBezTo>
                <a:cubicBezTo>
                  <a:pt x="1979159" y="1733742"/>
                  <a:pt x="1978025" y="1712837"/>
                  <a:pt x="1971524" y="1693334"/>
                </a:cubicBezTo>
                <a:cubicBezTo>
                  <a:pt x="1965822" y="1676229"/>
                  <a:pt x="1955397" y="1661080"/>
                  <a:pt x="1947333" y="1644953"/>
                </a:cubicBezTo>
                <a:cubicBezTo>
                  <a:pt x="1943301" y="1616731"/>
                  <a:pt x="1937482" y="1588706"/>
                  <a:pt x="1935238" y="1560286"/>
                </a:cubicBezTo>
                <a:cubicBezTo>
                  <a:pt x="1925381" y="1435431"/>
                  <a:pt x="1931639" y="1308874"/>
                  <a:pt x="1911048" y="1185334"/>
                </a:cubicBezTo>
                <a:cubicBezTo>
                  <a:pt x="1880888" y="1004384"/>
                  <a:pt x="1917971" y="1230337"/>
                  <a:pt x="1886857" y="1028095"/>
                </a:cubicBezTo>
                <a:cubicBezTo>
                  <a:pt x="1874375" y="946962"/>
                  <a:pt x="1871234" y="948710"/>
                  <a:pt x="1862667" y="858762"/>
                </a:cubicBezTo>
                <a:cubicBezTo>
                  <a:pt x="1845888" y="682590"/>
                  <a:pt x="1859185" y="719243"/>
                  <a:pt x="1826381" y="544286"/>
                </a:cubicBezTo>
                <a:cubicBezTo>
                  <a:pt x="1824031" y="531755"/>
                  <a:pt x="1818318" y="520095"/>
                  <a:pt x="1814286" y="508000"/>
                </a:cubicBezTo>
                <a:cubicBezTo>
                  <a:pt x="1788041" y="298039"/>
                  <a:pt x="1821089" y="511027"/>
                  <a:pt x="1778000" y="338667"/>
                </a:cubicBezTo>
                <a:cubicBezTo>
                  <a:pt x="1773968" y="322540"/>
                  <a:pt x="1772453" y="305565"/>
                  <a:pt x="1765905" y="290286"/>
                </a:cubicBezTo>
                <a:cubicBezTo>
                  <a:pt x="1760179" y="276925"/>
                  <a:pt x="1750264" y="265756"/>
                  <a:pt x="1741714" y="254000"/>
                </a:cubicBezTo>
                <a:cubicBezTo>
                  <a:pt x="1718000" y="221394"/>
                  <a:pt x="1697652" y="185746"/>
                  <a:pt x="1669143" y="157238"/>
                </a:cubicBezTo>
                <a:cubicBezTo>
                  <a:pt x="1657048" y="145143"/>
                  <a:pt x="1645844" y="132085"/>
                  <a:pt x="1632857" y="120953"/>
                </a:cubicBezTo>
                <a:cubicBezTo>
                  <a:pt x="1617551" y="107834"/>
                  <a:pt x="1600880" y="96384"/>
                  <a:pt x="1584476" y="84667"/>
                </a:cubicBezTo>
                <a:cubicBezTo>
                  <a:pt x="1558616" y="66195"/>
                  <a:pt x="1529655" y="47478"/>
                  <a:pt x="1499810" y="36286"/>
                </a:cubicBezTo>
                <a:cubicBezTo>
                  <a:pt x="1484245" y="30449"/>
                  <a:pt x="1467413" y="28758"/>
                  <a:pt x="1451429" y="24191"/>
                </a:cubicBezTo>
                <a:cubicBezTo>
                  <a:pt x="1368052" y="369"/>
                  <a:pt x="1473548" y="21829"/>
                  <a:pt x="1342571" y="0"/>
                </a:cubicBezTo>
                <a:cubicBezTo>
                  <a:pt x="1217587" y="4032"/>
                  <a:pt x="1092452" y="4752"/>
                  <a:pt x="967619" y="12095"/>
                </a:cubicBezTo>
                <a:cubicBezTo>
                  <a:pt x="954891" y="12844"/>
                  <a:pt x="943702" y="21099"/>
                  <a:pt x="931333" y="24191"/>
                </a:cubicBezTo>
                <a:cubicBezTo>
                  <a:pt x="911389" y="29177"/>
                  <a:pt x="890925" y="31826"/>
                  <a:pt x="870857" y="36286"/>
                </a:cubicBezTo>
                <a:cubicBezTo>
                  <a:pt x="854630" y="39892"/>
                  <a:pt x="838603" y="44349"/>
                  <a:pt x="822476" y="48381"/>
                </a:cubicBezTo>
                <a:cubicBezTo>
                  <a:pt x="814413" y="56445"/>
                  <a:pt x="808064" y="66705"/>
                  <a:pt x="798286" y="72572"/>
                </a:cubicBezTo>
                <a:cubicBezTo>
                  <a:pt x="787353" y="79132"/>
                  <a:pt x="771015" y="75652"/>
                  <a:pt x="762000" y="84667"/>
                </a:cubicBezTo>
                <a:cubicBezTo>
                  <a:pt x="677335" y="169332"/>
                  <a:pt x="782159" y="110874"/>
                  <a:pt x="713619" y="145143"/>
                </a:cubicBezTo>
                <a:lnTo>
                  <a:pt x="713619" y="145143"/>
                </a:lnTo>
              </a:path>
            </a:pathLst>
          </a:custGeom>
          <a:solidFill>
            <a:srgbClr val="FFCCCC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>
            <a:off x="3890297" y="3598363"/>
            <a:ext cx="1589374" cy="56018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362677" y="3998311"/>
            <a:ext cx="2116994" cy="24361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38" idx="6"/>
          </p:cNvCxnSpPr>
          <p:nvPr/>
        </p:nvCxnSpPr>
        <p:spPr>
          <a:xfrm>
            <a:off x="3961950" y="3509775"/>
            <a:ext cx="2017984" cy="8858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685763" y="4241929"/>
            <a:ext cx="1918974" cy="349141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39" idx="6"/>
          </p:cNvCxnSpPr>
          <p:nvPr/>
        </p:nvCxnSpPr>
        <p:spPr>
          <a:xfrm>
            <a:off x="3466899" y="3998311"/>
            <a:ext cx="2869993" cy="592759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5" idx="6"/>
          </p:cNvCxnSpPr>
          <p:nvPr/>
        </p:nvCxnSpPr>
        <p:spPr>
          <a:xfrm>
            <a:off x="3851214" y="4666631"/>
            <a:ext cx="2063581" cy="321783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390559" y="5093938"/>
            <a:ext cx="1589374" cy="0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473412" y="3264855"/>
            <a:ext cx="488538" cy="488537"/>
          </a:xfrm>
          <a:prstGeom prst="ellipse">
            <a:avLst/>
          </a:prstGeom>
          <a:solidFill>
            <a:srgbClr val="0071BE"/>
          </a:solidFill>
          <a:ln>
            <a:solidFill>
              <a:srgbClr val="0071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978361" y="3753391"/>
            <a:ext cx="488538" cy="488538"/>
          </a:xfrm>
          <a:prstGeom prst="ellipse">
            <a:avLst/>
          </a:prstGeom>
          <a:solidFill>
            <a:srgbClr val="0071BE"/>
          </a:solidFill>
          <a:ln>
            <a:solidFill>
              <a:srgbClr val="0071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961950" y="4850320"/>
            <a:ext cx="488537" cy="488538"/>
          </a:xfrm>
          <a:prstGeom prst="ellipse">
            <a:avLst/>
          </a:prstGeom>
          <a:solidFill>
            <a:srgbClr val="0071BE"/>
          </a:solidFill>
          <a:ln>
            <a:solidFill>
              <a:srgbClr val="0071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843144" y="4799513"/>
            <a:ext cx="488537" cy="488537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 flipV="1">
            <a:off x="3685763" y="3598363"/>
            <a:ext cx="2419236" cy="992708"/>
          </a:xfrm>
          <a:prstGeom prst="line">
            <a:avLst/>
          </a:prstGeom>
          <a:ln w="381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331681" y="4310975"/>
            <a:ext cx="488538" cy="488538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354606" y="3878457"/>
            <a:ext cx="488538" cy="488538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362677" y="4423013"/>
            <a:ext cx="488537" cy="488538"/>
          </a:xfrm>
          <a:prstGeom prst="ellipse">
            <a:avLst/>
          </a:prstGeom>
          <a:solidFill>
            <a:srgbClr val="0071BE"/>
          </a:solidFill>
          <a:ln>
            <a:solidFill>
              <a:srgbClr val="0071B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5843144" y="3389920"/>
            <a:ext cx="488537" cy="488537"/>
          </a:xfrm>
          <a:prstGeom prst="ellipse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Neurons can display a variety of dynamical behaviors, and they are coupled to each other</a:t>
            </a:r>
          </a:p>
          <a:p>
            <a:endParaRPr lang="en-US" dirty="0"/>
          </a:p>
        </p:txBody>
      </p:sp>
      <p:pic>
        <p:nvPicPr>
          <p:cNvPr id="6" name="Picture 5" descr="UnihemisphereSlee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750" y="3429000"/>
            <a:ext cx="5778500" cy="22987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131996"/>
            <a:ext cx="8591520" cy="939923"/>
          </a:xfrm>
        </p:spPr>
        <p:txBody>
          <a:bodyPr/>
          <a:lstStyle/>
          <a:p>
            <a:pPr algn="l"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J. </a:t>
            </a:r>
            <a:r>
              <a:rPr lang="en-US" sz="1600" dirty="0" err="1" smtClean="0">
                <a:solidFill>
                  <a:srgbClr val="000000"/>
                </a:solidFill>
              </a:rPr>
              <a:t>Lapierre</a:t>
            </a:r>
            <a:r>
              <a:rPr lang="en-US" sz="1600" dirty="0" smtClean="0">
                <a:solidFill>
                  <a:srgbClr val="000000"/>
                </a:solidFill>
              </a:rPr>
              <a:t>, et al., Journal of Neuroscience 27 (44), 2007.</a:t>
            </a:r>
          </a:p>
          <a:p>
            <a:pPr algn="l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Content Placeholder 3" descr="NetworkSchematics2.ep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50261" y="1755038"/>
            <a:ext cx="7077746" cy="4191715"/>
          </a:xfrm>
        </p:spPr>
      </p:pic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Network 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5F46-5C5C-48D9-B4F8-9EB34E6F98E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Synchrony of Coupled Groups</a:t>
            </a:r>
          </a:p>
        </p:txBody>
      </p:sp>
      <p:pic>
        <p:nvPicPr>
          <p:cNvPr id="16387" name="Content Placeholder 8" descr="Run2x2x4x1x3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846" y="2009993"/>
            <a:ext cx="8972043" cy="362996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Mathematical Model</a:t>
            </a:r>
          </a:p>
        </p:txBody>
      </p:sp>
      <p:pic>
        <p:nvPicPr>
          <p:cNvPr id="2054" name="Content Placeholder 9" descr="ModelSchematic.pdf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173538" y="3024825"/>
            <a:ext cx="4689475" cy="2580000"/>
          </a:xfrm>
        </p:spPr>
      </p:pic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68300" y="1427163"/>
          <a:ext cx="5757863" cy="1531937"/>
        </p:xfrm>
        <a:graphic>
          <a:graphicData uri="http://schemas.openxmlformats.org/presentationml/2006/ole">
            <p:oleObj spid="_x0000_s91138" name="Equation" r:id="rId5" imgW="2958840" imgH="787320" progId="Equation.3">
              <p:embed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/>
        </p:nvGraphicFramePr>
        <p:xfrm>
          <a:off x="392113" y="3621088"/>
          <a:ext cx="2894012" cy="688975"/>
        </p:xfrm>
        <a:graphic>
          <a:graphicData uri="http://schemas.openxmlformats.org/presentationml/2006/ole">
            <p:oleObj spid="_x0000_s91139" name="Equation" r:id="rId6" imgW="1714500" imgH="406400" progId="Equation.3">
              <p:embed/>
            </p:oleObj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/>
        </p:nvGraphicFramePr>
        <p:xfrm>
          <a:off x="368300" y="4990036"/>
          <a:ext cx="5553075" cy="1506537"/>
        </p:xfrm>
        <a:graphic>
          <a:graphicData uri="http://schemas.openxmlformats.org/presentationml/2006/ole">
            <p:oleObj spid="_x0000_s91140" name="Equation" r:id="rId7" imgW="3289300" imgH="88900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5F46-5C5C-48D9-B4F8-9EB34E6F98E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Content Placeholder 9" descr="ModelSchematic.pdf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3957356" y="2965752"/>
            <a:ext cx="4905658" cy="2698937"/>
          </a:xfrm>
        </p:spPr>
      </p:pic>
      <p:sp>
        <p:nvSpPr>
          <p:cNvPr id="30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Mathematical Model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41312" y="4440089"/>
          <a:ext cx="4359257" cy="2329472"/>
        </p:xfrm>
        <a:graphic>
          <a:graphicData uri="http://schemas.openxmlformats.org/presentationml/2006/ole">
            <p:oleObj spid="_x0000_s93186" name="Equation" r:id="rId5" imgW="2578100" imgH="1371600" progId="Equation.3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6519333" y="1299102"/>
          <a:ext cx="2167467" cy="1659998"/>
        </p:xfrm>
        <a:graphic>
          <a:graphicData uri="http://schemas.openxmlformats.org/presentationml/2006/ole">
            <p:oleObj spid="_x0000_s93187" name="Equation" r:id="rId6" imgW="1498600" imgH="1143000" progId="Equation.3">
              <p:embed/>
            </p:oleObj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368300" y="1427163"/>
          <a:ext cx="5757863" cy="1531937"/>
        </p:xfrm>
        <a:graphic>
          <a:graphicData uri="http://schemas.openxmlformats.org/presentationml/2006/ole">
            <p:oleObj spid="_x0000_s93188" name="Equation" r:id="rId7" imgW="2958840" imgH="787320" progId="Equation.3">
              <p:embed/>
            </p:oleObj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5F46-5C5C-48D9-B4F8-9EB34E6F98E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Stability of Group Synchrony</a:t>
            </a:r>
          </a:p>
        </p:txBody>
      </p:sp>
      <p:pic>
        <p:nvPicPr>
          <p:cNvPr id="18436" name="Content Placeholder 5" descr="optoel_msf_edit.pdf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50144" t="7946"/>
          <a:stretch>
            <a:fillRect/>
          </a:stretch>
        </p:blipFill>
        <p:spPr>
          <a:xfrm>
            <a:off x="2319427" y="2440350"/>
            <a:ext cx="4510557" cy="3459040"/>
          </a:xfr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85F46-5C5C-48D9-B4F8-9EB34E6F98E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5280" y="6340121"/>
            <a:ext cx="8591520" cy="939923"/>
          </a:xfrm>
        </p:spPr>
        <p:txBody>
          <a:bodyPr/>
          <a:lstStyle/>
          <a:p>
            <a:pPr algn="l"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C. R. S. Williams</a:t>
            </a:r>
            <a:r>
              <a:rPr lang="en-US" sz="1600" dirty="0" smtClean="0">
                <a:solidFill>
                  <a:srgbClr val="000000"/>
                </a:solidFill>
              </a:rPr>
              <a:t>, et al., PRL 110 (2013).</a:t>
            </a:r>
          </a:p>
          <a:p>
            <a:pPr algn="l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Pendulum: The Simplest Dynamical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Grandfather_clock_pendulumWikipedi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4206" y="1624390"/>
            <a:ext cx="3926403" cy="369217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600200"/>
            <a:ext cx="5050611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an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ideal, small amplitude</a:t>
            </a:r>
            <a:r>
              <a:rPr lang="en-US" sz="3200" dirty="0" smtClean="0">
                <a:latin typeface="+mn-lt"/>
              </a:rPr>
              <a:t> oscillation: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8595" name="Content Placeholder 5"/>
          <p:cNvGraphicFramePr>
            <a:graphicFrameLocks noChangeAspect="1"/>
          </p:cNvGraphicFramePr>
          <p:nvPr/>
        </p:nvGraphicFramePr>
        <p:xfrm>
          <a:off x="1389063" y="2758533"/>
          <a:ext cx="2951162" cy="2236788"/>
        </p:xfrm>
        <a:graphic>
          <a:graphicData uri="http://schemas.openxmlformats.org/presentationml/2006/ole">
            <p:oleObj spid="_x0000_s17410" name="Equation" r:id="rId5" imgW="1104900" imgH="838200" progId="Equation.3">
              <p:embed/>
            </p:oleObj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200" y="4995321"/>
            <a:ext cx="5050611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so simple for large amplitudes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real pendulum!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507811" y="5316562"/>
            <a:ext cx="2296280" cy="715569"/>
          </a:xfrm>
        </p:spPr>
        <p:txBody>
          <a:bodyPr anchor="t"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Calibri" charset="0"/>
              </a:rPr>
              <a:t>Image: </a:t>
            </a:r>
            <a:r>
              <a:rPr lang="en-US" dirty="0" err="1" smtClean="0">
                <a:solidFill>
                  <a:schemeClr val="tx1"/>
                </a:solidFill>
                <a:latin typeface="Calibri" charset="0"/>
              </a:rPr>
              <a:t>Wikipedia.org</a:t>
            </a:r>
            <a:endParaRPr lang="en-US" dirty="0" smtClean="0">
              <a:solidFill>
                <a:schemeClr val="tx1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upledSim3p3and3p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791" y="1786264"/>
            <a:ext cx="2870436" cy="2148840"/>
          </a:xfrm>
          <a:prstGeom prst="rect">
            <a:avLst/>
          </a:prstGeom>
        </p:spPr>
      </p:pic>
      <p:pic>
        <p:nvPicPr>
          <p:cNvPr id="13" name="Picture 12" descr="UncoupledSim3p3and3p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5533" y="1786970"/>
            <a:ext cx="2866449" cy="2148840"/>
          </a:xfrm>
          <a:prstGeom prst="rect">
            <a:avLst/>
          </a:prstGeom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Synchrony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1417638"/>
            <a:ext cx="154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baseline="30000" dirty="0" smtClean="0">
                <a:latin typeface="Calibri"/>
                <a:cs typeface="Calibri"/>
              </a:rPr>
              <a:t>(A)</a:t>
            </a:r>
            <a:r>
              <a:rPr lang="en-US" dirty="0" smtClean="0">
                <a:latin typeface="Calibri"/>
                <a:cs typeface="Calibri"/>
              </a:rPr>
              <a:t>=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baseline="30000" dirty="0" smtClean="0">
                <a:latin typeface="Calibri"/>
                <a:cs typeface="Calibri"/>
              </a:rPr>
              <a:t>(B)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= </a:t>
            </a:r>
            <a:r>
              <a:rPr lang="en-US" dirty="0" smtClean="0">
                <a:latin typeface="Calibri" charset="0"/>
              </a:rPr>
              <a:t>3.3</a:t>
            </a:r>
            <a:endParaRPr lang="en-US" dirty="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2030" y="1417638"/>
            <a:ext cx="183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Simulation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62030" y="4339797"/>
            <a:ext cx="183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Experiment</a:t>
            </a:r>
            <a:endParaRPr lang="en-US" b="1" dirty="0"/>
          </a:p>
        </p:txBody>
      </p:sp>
      <p:pic>
        <p:nvPicPr>
          <p:cNvPr id="15" name="Picture 14" descr="UncoupledExp3p3and3p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533" y="4709129"/>
            <a:ext cx="2866449" cy="2148840"/>
          </a:xfrm>
          <a:prstGeom prst="rect">
            <a:avLst/>
          </a:prstGeom>
        </p:spPr>
      </p:pic>
      <p:pic>
        <p:nvPicPr>
          <p:cNvPr id="16" name="Picture 15" descr="CoupledExp3p3and3p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778" y="4709129"/>
            <a:ext cx="2866449" cy="214884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grpSp>
        <p:nvGrpSpPr>
          <p:cNvPr id="2" name="Group 27"/>
          <p:cNvGrpSpPr/>
          <p:nvPr/>
        </p:nvGrpSpPr>
        <p:grpSpPr>
          <a:xfrm>
            <a:off x="7364046" y="106656"/>
            <a:ext cx="1728235" cy="1665847"/>
            <a:chOff x="7364046" y="106656"/>
            <a:chExt cx="1728235" cy="1665847"/>
          </a:xfrm>
        </p:grpSpPr>
        <p:sp>
          <p:nvSpPr>
            <p:cNvPr id="19" name="Oval 18"/>
            <p:cNvSpPr/>
            <p:nvPr/>
          </p:nvSpPr>
          <p:spPr>
            <a:xfrm>
              <a:off x="7364046" y="106656"/>
              <a:ext cx="1728235" cy="1665847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23" idx="5"/>
              <a:endCxn id="25" idx="1"/>
            </p:cNvCxnSpPr>
            <p:nvPr/>
          </p:nvCxnSpPr>
          <p:spPr>
            <a:xfrm rot="16200000" flipH="1">
              <a:off x="8022126" y="530656"/>
              <a:ext cx="410357" cy="81784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3" idx="6"/>
              <a:endCxn id="26" idx="2"/>
            </p:cNvCxnSpPr>
            <p:nvPr/>
          </p:nvCxnSpPr>
          <p:spPr>
            <a:xfrm>
              <a:off x="7875676" y="596081"/>
              <a:ext cx="703258" cy="127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4" idx="7"/>
              <a:endCxn id="26" idx="3"/>
            </p:cNvCxnSpPr>
            <p:nvPr/>
          </p:nvCxnSpPr>
          <p:spPr>
            <a:xfrm rot="5400000" flipH="1" flipV="1">
              <a:off x="8022126" y="530656"/>
              <a:ext cx="410357" cy="81784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7484447" y="400467"/>
              <a:ext cx="391229" cy="391228"/>
            </a:xfrm>
            <a:prstGeom prst="ellipse">
              <a:avLst/>
            </a:prstGeom>
            <a:solidFill>
              <a:srgbClr val="0071BE"/>
            </a:solidFill>
            <a:ln>
              <a:solidFill>
                <a:srgbClr val="0071B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7484447" y="1087463"/>
              <a:ext cx="391229" cy="391229"/>
            </a:xfrm>
            <a:prstGeom prst="ellipse">
              <a:avLst/>
            </a:prstGeom>
            <a:solidFill>
              <a:srgbClr val="0071BE"/>
            </a:solidFill>
            <a:ln>
              <a:solidFill>
                <a:srgbClr val="0071B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578933" y="1087463"/>
              <a:ext cx="391229" cy="391229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578933" y="400467"/>
              <a:ext cx="391228" cy="391228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7" name="Straight Connector 26"/>
            <p:cNvCxnSpPr>
              <a:stCxn id="24" idx="6"/>
              <a:endCxn id="25" idx="2"/>
            </p:cNvCxnSpPr>
            <p:nvPr/>
          </p:nvCxnSpPr>
          <p:spPr>
            <a:xfrm>
              <a:off x="7875676" y="1283078"/>
              <a:ext cx="703257" cy="1272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Synchrony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1417638"/>
            <a:ext cx="1543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baseline="30000" dirty="0" smtClean="0">
                <a:latin typeface="Calibri"/>
                <a:cs typeface="Calibri"/>
              </a:rPr>
              <a:t>(A)</a:t>
            </a:r>
            <a:r>
              <a:rPr lang="en-US" dirty="0" smtClean="0">
                <a:latin typeface="Calibri"/>
                <a:cs typeface="Calibri"/>
              </a:rPr>
              <a:t>=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baseline="30000" dirty="0" smtClean="0">
                <a:latin typeface="Calibri"/>
                <a:cs typeface="Calibri"/>
              </a:rPr>
              <a:t>(B)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=</a:t>
            </a:r>
            <a:r>
              <a:rPr lang="en-US" dirty="0" smtClean="0">
                <a:latin typeface="Calibri" charset="0"/>
              </a:rPr>
              <a:t> 7.6</a:t>
            </a:r>
            <a:endParaRPr lang="en-US" dirty="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2030" y="1417638"/>
            <a:ext cx="183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Simulation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62030" y="4339797"/>
            <a:ext cx="183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Experiment</a:t>
            </a:r>
            <a:endParaRPr lang="en-US" b="1" dirty="0"/>
          </a:p>
        </p:txBody>
      </p:sp>
      <p:pic>
        <p:nvPicPr>
          <p:cNvPr id="12" name="Picture 11" descr="UncoupledSim7p6and7p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91" y="1786970"/>
            <a:ext cx="2866449" cy="2148840"/>
          </a:xfrm>
          <a:prstGeom prst="rect">
            <a:avLst/>
          </a:prstGeom>
        </p:spPr>
      </p:pic>
      <p:pic>
        <p:nvPicPr>
          <p:cNvPr id="13" name="Picture 12" descr="CoupledSim7p6and7p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805" y="1786970"/>
            <a:ext cx="2866449" cy="2148840"/>
          </a:xfrm>
          <a:prstGeom prst="rect">
            <a:avLst/>
          </a:prstGeom>
        </p:spPr>
      </p:pic>
      <p:pic>
        <p:nvPicPr>
          <p:cNvPr id="16" name="Picture 15" descr="UncoupledExp7p6and7p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491" y="4709129"/>
            <a:ext cx="2866449" cy="2148840"/>
          </a:xfrm>
          <a:prstGeom prst="rect">
            <a:avLst/>
          </a:prstGeom>
        </p:spPr>
      </p:pic>
      <p:pic>
        <p:nvPicPr>
          <p:cNvPr id="17" name="Picture 16" descr="CoupledExp7p6and7p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9805" y="4709129"/>
            <a:ext cx="2866449" cy="2148840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7395522" y="106656"/>
            <a:ext cx="1663565" cy="1665847"/>
            <a:chOff x="3600339" y="2139081"/>
            <a:chExt cx="2077339" cy="2080189"/>
          </a:xfrm>
        </p:grpSpPr>
        <p:sp>
          <p:nvSpPr>
            <p:cNvPr id="18" name="Oval 17"/>
            <p:cNvSpPr/>
            <p:nvPr/>
          </p:nvSpPr>
          <p:spPr>
            <a:xfrm>
              <a:off x="4967053" y="2139081"/>
              <a:ext cx="710625" cy="2080189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600339" y="2139081"/>
              <a:ext cx="710625" cy="2080189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23" idx="5"/>
              <a:endCxn id="25" idx="1"/>
            </p:cNvCxnSpPr>
            <p:nvPr/>
          </p:nvCxnSpPr>
          <p:spPr>
            <a:xfrm rot="16200000" flipH="1">
              <a:off x="4382796" y="2668542"/>
              <a:ext cx="512424" cy="102126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3" idx="6"/>
              <a:endCxn id="26" idx="2"/>
            </p:cNvCxnSpPr>
            <p:nvPr/>
          </p:nvCxnSpPr>
          <p:spPr>
            <a:xfrm>
              <a:off x="4199920" y="2750240"/>
              <a:ext cx="878177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4" idx="7"/>
              <a:endCxn id="26" idx="3"/>
            </p:cNvCxnSpPr>
            <p:nvPr/>
          </p:nvCxnSpPr>
          <p:spPr>
            <a:xfrm rot="5400000" flipH="1" flipV="1">
              <a:off x="4382796" y="2668542"/>
              <a:ext cx="512424" cy="1021267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711382" y="2505971"/>
              <a:ext cx="488538" cy="488537"/>
            </a:xfrm>
            <a:prstGeom prst="ellipse">
              <a:avLst/>
            </a:prstGeom>
            <a:solidFill>
              <a:srgbClr val="0071BE"/>
            </a:solidFill>
            <a:ln>
              <a:solidFill>
                <a:srgbClr val="0071B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11382" y="3363842"/>
              <a:ext cx="488538" cy="488538"/>
            </a:xfrm>
            <a:prstGeom prst="ellipse">
              <a:avLst/>
            </a:prstGeom>
            <a:solidFill>
              <a:srgbClr val="0071BE"/>
            </a:solidFill>
            <a:ln>
              <a:solidFill>
                <a:srgbClr val="0071BE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78096" y="3363842"/>
              <a:ext cx="488538" cy="488538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78097" y="2505971"/>
              <a:ext cx="488537" cy="488537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7" name="Straight Connector 26"/>
            <p:cNvCxnSpPr>
              <a:stCxn id="24" idx="6"/>
              <a:endCxn id="25" idx="2"/>
            </p:cNvCxnSpPr>
            <p:nvPr/>
          </p:nvCxnSpPr>
          <p:spPr>
            <a:xfrm>
              <a:off x="4199920" y="3608111"/>
              <a:ext cx="87817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Synchrony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0" y="1417638"/>
            <a:ext cx="1543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baseline="30000" dirty="0" smtClean="0">
                <a:latin typeface="Calibri"/>
                <a:cs typeface="Calibri"/>
              </a:rPr>
              <a:t>(A)</a:t>
            </a:r>
            <a:r>
              <a:rPr lang="en-US" dirty="0" smtClean="0">
                <a:latin typeface="Calibri"/>
                <a:cs typeface="Calibri"/>
              </a:rPr>
              <a:t>=7.6</a:t>
            </a:r>
          </a:p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baseline="30000" dirty="0" smtClean="0">
                <a:latin typeface="Calibri"/>
                <a:cs typeface="Calibri"/>
              </a:rPr>
              <a:t>(B)</a:t>
            </a:r>
            <a:r>
              <a:rPr lang="en-US" dirty="0" smtClean="0">
                <a:latin typeface="Calibri" charset="0"/>
              </a:rPr>
              <a:t> </a:t>
            </a:r>
            <a:r>
              <a:rPr lang="en-US" dirty="0">
                <a:latin typeface="Calibri" charset="0"/>
              </a:rPr>
              <a:t>= </a:t>
            </a:r>
            <a:r>
              <a:rPr lang="en-US" dirty="0" smtClean="0">
                <a:latin typeface="Calibri" charset="0"/>
              </a:rPr>
              <a:t>3.3</a:t>
            </a:r>
            <a:endParaRPr lang="en-US" dirty="0">
              <a:latin typeface="Calibri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2030" y="1417638"/>
            <a:ext cx="183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Simulation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662030" y="4339797"/>
            <a:ext cx="1831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Experiment</a:t>
            </a:r>
            <a:endParaRPr lang="en-US" b="1" dirty="0"/>
          </a:p>
        </p:txBody>
      </p:sp>
      <p:pic>
        <p:nvPicPr>
          <p:cNvPr id="16" name="Picture 15" descr="UncoupledSim7p6and3p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533" y="1786264"/>
            <a:ext cx="2866449" cy="2148840"/>
          </a:xfrm>
          <a:prstGeom prst="rect">
            <a:avLst/>
          </a:prstGeom>
        </p:spPr>
      </p:pic>
      <p:pic>
        <p:nvPicPr>
          <p:cNvPr id="17" name="Picture 16" descr="CoupledSim7p6and3p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5817" y="1786264"/>
            <a:ext cx="2874423" cy="2148840"/>
          </a:xfrm>
          <a:prstGeom prst="rect">
            <a:avLst/>
          </a:prstGeom>
        </p:spPr>
      </p:pic>
      <p:pic>
        <p:nvPicPr>
          <p:cNvPr id="19" name="Picture 18" descr="UncoupledExp7p6and3p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5533" y="4709160"/>
            <a:ext cx="2866449" cy="2148840"/>
          </a:xfrm>
          <a:prstGeom prst="rect">
            <a:avLst/>
          </a:prstGeom>
        </p:spPr>
      </p:pic>
      <p:pic>
        <p:nvPicPr>
          <p:cNvPr id="20" name="Picture 19" descr="CoupledExp7p6and3p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791" y="4709129"/>
            <a:ext cx="2866449" cy="2148840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>
            <a:off x="7395522" y="106656"/>
            <a:ext cx="1663565" cy="1665847"/>
            <a:chOff x="3600339" y="2139081"/>
            <a:chExt cx="2077339" cy="2080189"/>
          </a:xfrm>
        </p:grpSpPr>
        <p:sp>
          <p:nvSpPr>
            <p:cNvPr id="14" name="Oval 13"/>
            <p:cNvSpPr/>
            <p:nvPr/>
          </p:nvSpPr>
          <p:spPr>
            <a:xfrm>
              <a:off x="4967053" y="2139081"/>
              <a:ext cx="710625" cy="2080189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600339" y="2139081"/>
              <a:ext cx="710625" cy="2080189"/>
            </a:xfrm>
            <a:prstGeom prst="ellipse">
              <a:avLst/>
            </a:prstGeom>
            <a:solidFill>
              <a:srgbClr val="FFCCCC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23" idx="5"/>
              <a:endCxn id="25" idx="1"/>
            </p:cNvCxnSpPr>
            <p:nvPr/>
          </p:nvCxnSpPr>
          <p:spPr>
            <a:xfrm rot="16200000" flipH="1">
              <a:off x="4382796" y="2668542"/>
              <a:ext cx="512424" cy="1021266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3" idx="6"/>
              <a:endCxn id="26" idx="2"/>
            </p:cNvCxnSpPr>
            <p:nvPr/>
          </p:nvCxnSpPr>
          <p:spPr>
            <a:xfrm>
              <a:off x="4199920" y="2750240"/>
              <a:ext cx="878177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4" idx="7"/>
              <a:endCxn id="26" idx="3"/>
            </p:cNvCxnSpPr>
            <p:nvPr/>
          </p:nvCxnSpPr>
          <p:spPr>
            <a:xfrm rot="5400000" flipH="1" flipV="1">
              <a:off x="4382796" y="2668542"/>
              <a:ext cx="512424" cy="1021267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3711382" y="2505971"/>
              <a:ext cx="488538" cy="488537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11382" y="3363842"/>
              <a:ext cx="488538" cy="48853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078096" y="3363842"/>
              <a:ext cx="488538" cy="488538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078097" y="2505971"/>
              <a:ext cx="488537" cy="488537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27" name="Straight Connector 26"/>
            <p:cNvCxnSpPr>
              <a:stCxn id="24" idx="6"/>
              <a:endCxn id="25" idx="2"/>
            </p:cNvCxnSpPr>
            <p:nvPr/>
          </p:nvCxnSpPr>
          <p:spPr>
            <a:xfrm>
              <a:off x="4199920" y="3608111"/>
              <a:ext cx="878176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Dissimilar Nodes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1424647" y="1417638"/>
            <a:ext cx="1543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dirty="0" smtClean="0">
                <a:latin typeface="Calibri" charset="0"/>
              </a:rPr>
              <a:t>β</a:t>
            </a:r>
            <a:r>
              <a:rPr lang="en-US" baseline="30000" dirty="0" smtClean="0">
                <a:latin typeface="Calibri" charset="0"/>
              </a:rPr>
              <a:t>(A)</a:t>
            </a:r>
            <a:r>
              <a:rPr lang="en-US" dirty="0" smtClean="0">
                <a:latin typeface="Calibri" charset="0"/>
              </a:rPr>
              <a:t> = 7.6</a:t>
            </a:r>
            <a:endParaRPr lang="en-US" dirty="0">
              <a:latin typeface="Calibri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915165" y="1417638"/>
            <a:ext cx="1543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dirty="0" smtClean="0">
                <a:latin typeface="Calibri" charset="0"/>
              </a:rPr>
              <a:t>β</a:t>
            </a:r>
            <a:r>
              <a:rPr lang="en-US" baseline="30000" dirty="0" smtClean="0">
                <a:latin typeface="Calibri" charset="0"/>
              </a:rPr>
              <a:t>(B)</a:t>
            </a:r>
            <a:r>
              <a:rPr lang="en-US" dirty="0" smtClean="0">
                <a:latin typeface="Calibri" charset="0"/>
              </a:rPr>
              <a:t> = 3.3</a:t>
            </a:r>
            <a:endParaRPr lang="en-US" dirty="0">
              <a:latin typeface="Calibri" charset="0"/>
            </a:endParaRPr>
          </a:p>
        </p:txBody>
      </p:sp>
      <p:pic>
        <p:nvPicPr>
          <p:cNvPr id="21508" name="Content Placeholder 3" descr="CorrelationFunctions.pdf"/>
          <p:cNvPicPr>
            <a:picLocks noGrp="1" noChangeAspect="1"/>
          </p:cNvPicPr>
          <p:nvPr>
            <p:ph idx="1"/>
          </p:nvPr>
        </p:nvPicPr>
        <p:blipFill>
          <a:blip r:embed="rId2"/>
          <a:srcRect l="487" t="3302" r="54515" b="66759"/>
          <a:stretch>
            <a:fillRect/>
          </a:stretch>
        </p:blipFill>
        <p:spPr>
          <a:xfrm>
            <a:off x="1000393" y="4228291"/>
            <a:ext cx="2391558" cy="2286000"/>
          </a:xfrm>
        </p:spPr>
      </p:pic>
      <p:pic>
        <p:nvPicPr>
          <p:cNvPr id="9" name="Picture 8" descr="UncoupledExp7p6and3p3A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830" y="1787525"/>
            <a:ext cx="2626685" cy="1942089"/>
          </a:xfrm>
          <a:prstGeom prst="rect">
            <a:avLst/>
          </a:prstGeom>
        </p:spPr>
      </p:pic>
      <p:pic>
        <p:nvPicPr>
          <p:cNvPr id="12" name="Picture 11" descr="UncoupledExp7p6and3p3B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3348" y="1787525"/>
            <a:ext cx="2626685" cy="1942089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1" name="Content Placeholder 3" descr="CorrelationFunctions.pdf"/>
          <p:cNvPicPr>
            <a:picLocks noChangeAspect="1"/>
          </p:cNvPicPr>
          <p:nvPr/>
        </p:nvPicPr>
        <p:blipFill>
          <a:blip r:embed="rId2"/>
          <a:srcRect l="55015" t="3302" b="66759"/>
          <a:stretch>
            <a:fillRect/>
          </a:stretch>
        </p:blipFill>
        <p:spPr bwMode="auto">
          <a:xfrm>
            <a:off x="5491282" y="4228291"/>
            <a:ext cx="239081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000393" y="3858404"/>
            <a:ext cx="25091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charset="0"/>
              </a:rPr>
              <a:t>Autocorrelation Function</a:t>
            </a:r>
            <a:endParaRPr lang="en-US" dirty="0">
              <a:latin typeface="Calibri" charset="0"/>
            </a:endParaRP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5430222" y="3858959"/>
            <a:ext cx="2626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charset="0"/>
              </a:rPr>
              <a:t>Autocorrelation Function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Coupled Nodes</a:t>
            </a:r>
          </a:p>
        </p:txBody>
      </p:sp>
      <p:pic>
        <p:nvPicPr>
          <p:cNvPr id="23557" name="Picture 6" descr="IntergroupCorrelationFunctions300msLarge.png"/>
          <p:cNvPicPr>
            <a:picLocks noChangeAspect="1"/>
          </p:cNvPicPr>
          <p:nvPr/>
        </p:nvPicPr>
        <p:blipFill>
          <a:blip r:embed="rId2"/>
          <a:srcRect t="5193" b="52557"/>
          <a:stretch>
            <a:fillRect/>
          </a:stretch>
        </p:blipFill>
        <p:spPr bwMode="auto">
          <a:xfrm>
            <a:off x="3000342" y="4779962"/>
            <a:ext cx="3394102" cy="20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upledExp7p6and3p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71" y="1235760"/>
            <a:ext cx="3795729" cy="284547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84840" y="4148822"/>
            <a:ext cx="250912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alibri" charset="0"/>
              </a:rPr>
              <a:t>Cross-correlation Function</a:t>
            </a: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Group Synchrony </a:t>
            </a:r>
            <a:r>
              <a:rPr lang="en-US" u="sng" dirty="0" smtClean="0"/>
              <a:t>and</a:t>
            </a:r>
            <a:r>
              <a:rPr lang="en-US" dirty="0" smtClean="0"/>
              <a:t> Time-lagged Phase Synchrony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2560" y="4097759"/>
            <a:ext cx="4557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 B Traces Delayed</a:t>
            </a:r>
            <a:endParaRPr lang="en-US" dirty="0"/>
          </a:p>
        </p:txBody>
      </p:sp>
      <p:pic>
        <p:nvPicPr>
          <p:cNvPr id="6" name="Picture 5" descr="TimeTraceExpLagLar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352" y="4649699"/>
            <a:ext cx="4600626" cy="2208301"/>
          </a:xfrm>
          <a:prstGeom prst="rect">
            <a:avLst/>
          </a:prstGeom>
        </p:spPr>
      </p:pic>
      <p:pic>
        <p:nvPicPr>
          <p:cNvPr id="7" name="Picture 6" descr="TimeTraceExpNoLagLar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352" y="1417638"/>
            <a:ext cx="4600626" cy="22083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Sync for Different Structures</a:t>
            </a:r>
            <a:endParaRPr lang="en-US" dirty="0"/>
          </a:p>
        </p:txBody>
      </p:sp>
      <p:pic>
        <p:nvPicPr>
          <p:cNvPr id="6" name="Content Placeholder 5" descr="fig3_TimeTraceDiffConfigsSi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24067" b="-2406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Sync for Different Structures</a:t>
            </a:r>
            <a:endParaRPr lang="en-US" dirty="0"/>
          </a:p>
        </p:txBody>
      </p:sp>
      <p:pic>
        <p:nvPicPr>
          <p:cNvPr id="6" name="Content Placeholder 5" descr="fig3_TimeTraceDiffConfigsSi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335531"/>
            <a:ext cx="8229600" cy="3055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Sync for Different Structures</a:t>
            </a:r>
            <a:endParaRPr lang="en-US" dirty="0"/>
          </a:p>
        </p:txBody>
      </p:sp>
      <p:pic>
        <p:nvPicPr>
          <p:cNvPr id="6" name="Content Placeholder 5" descr="fig3_TimeTraceDiffConfigsSim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335531"/>
            <a:ext cx="8229600" cy="30553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Networks</a:t>
            </a:r>
            <a:endParaRPr lang="en-US" dirty="0"/>
          </a:p>
        </p:txBody>
      </p:sp>
      <p:pic>
        <p:nvPicPr>
          <p:cNvPr id="4" name="Content Placeholder 3" descr="figS2_SevenNodeSi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325" r="-1325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Weather: Example of Chaos</a:t>
            </a:r>
            <a:endParaRPr lang="en-US" dirty="0"/>
          </a:p>
        </p:txBody>
      </p:sp>
      <p:pic>
        <p:nvPicPr>
          <p:cNvPr id="6" name="Content Placeholder 5" descr="Lorenz_caos2Wikipedia.png"/>
          <p:cNvPicPr>
            <a:picLocks noGrp="1" noChangeAspect="1"/>
          </p:cNvPicPr>
          <p:nvPr>
            <p:ph idx="1"/>
          </p:nvPr>
        </p:nvPicPr>
        <p:blipFill>
          <a:blip r:embed="rId4"/>
          <a:srcRect l="-41322" r="-41322"/>
          <a:stretch>
            <a:fillRect/>
          </a:stretch>
        </p:blipFill>
        <p:spPr>
          <a:xfrm>
            <a:off x="4728213" y="3541392"/>
            <a:ext cx="4699913" cy="258477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Content Placeholder 3" descr="Cumulus_clouds_in_fair_weatherWikipedia.jpg"/>
          <p:cNvPicPr>
            <a:picLocks noChangeAspect="1"/>
          </p:cNvPicPr>
          <p:nvPr/>
        </p:nvPicPr>
        <p:blipFill>
          <a:blip r:embed="rId5"/>
          <a:srcRect l="-18187" r="-18187"/>
          <a:stretch>
            <a:fillRect/>
          </a:stretch>
        </p:blipFill>
        <p:spPr bwMode="auto">
          <a:xfrm>
            <a:off x="5361476" y="1417638"/>
            <a:ext cx="3325324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600200"/>
            <a:ext cx="522780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Lorenz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200" dirty="0" smtClean="0">
                <a:latin typeface="+mn-lt"/>
              </a:rPr>
              <a:t>System: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3200" dirty="0" smtClean="0">
              <a:latin typeface="+mn-lt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Deterministic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latin typeface="+mn-lt"/>
              </a:rPr>
              <a:t>Sensitive to initial conditions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39618" name="Content Placeholder 5"/>
          <p:cNvGraphicFramePr>
            <a:graphicFrameLocks noChangeAspect="1"/>
          </p:cNvGraphicFramePr>
          <p:nvPr/>
        </p:nvGraphicFramePr>
        <p:xfrm>
          <a:off x="457200" y="2524436"/>
          <a:ext cx="2611438" cy="1662112"/>
        </p:xfrm>
        <a:graphic>
          <a:graphicData uri="http://schemas.openxmlformats.org/presentationml/2006/ole">
            <p:oleObj spid="_x0000_s20482" name="Equation" r:id="rId6" imgW="977900" imgH="622300" progId="Equation.3">
              <p:embed/>
            </p:oleObj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29330"/>
            <a:ext cx="8591520" cy="715569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R. C.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</a:rPr>
              <a:t>Hilborn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</a:t>
            </a:r>
            <a:r>
              <a:rPr lang="en-US" sz="1600" i="1" dirty="0" smtClean="0">
                <a:solidFill>
                  <a:schemeClr val="tx1"/>
                </a:solidFill>
                <a:latin typeface="Calibri" charset="0"/>
              </a:rPr>
              <a:t>Chaos and Nonlinear Dynamics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.</a:t>
            </a:r>
          </a:p>
        </p:txBody>
      </p:sp>
      <p:sp>
        <p:nvSpPr>
          <p:cNvPr id="9" name="Footer Placeholder 3"/>
          <p:cNvSpPr txBox="1">
            <a:spLocks/>
          </p:cNvSpPr>
          <p:nvPr/>
        </p:nvSpPr>
        <p:spPr>
          <a:xfrm>
            <a:off x="5685006" y="6058613"/>
            <a:ext cx="2296280" cy="715569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Image: Wikipedia.org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Shown transitions between isochronal, cluster, and splay-phase synchrony by varying coupling delays between periodic oscillators</a:t>
            </a:r>
          </a:p>
          <a:p>
            <a:r>
              <a:rPr lang="en-US" dirty="0" smtClean="0"/>
              <a:t>Have an experiment with tunable coupling delay</a:t>
            </a:r>
          </a:p>
          <a:p>
            <a:r>
              <a:rPr lang="en-US" dirty="0" smtClean="0"/>
              <a:t>Tested stability calculations and predictions with experiments and simulations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II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Experimental demonstration of global, cluster and group synchrony</a:t>
            </a:r>
          </a:p>
          <a:p>
            <a:r>
              <a:rPr lang="en-US" dirty="0" smtClean="0"/>
              <a:t>Stability calculations extended to group synchrony with time-delayed systems, used to correctly predict experimental results of this optoelectronic system, with coupled non-identical nodes</a:t>
            </a:r>
          </a:p>
          <a:p>
            <a:r>
              <a:rPr lang="en-US" dirty="0" smtClean="0"/>
              <a:t>Results can be generalized to groups of different sizes, and to different coupling configurations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Acknowledgements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Thomas E. Murphy, </a:t>
            </a:r>
            <a:r>
              <a:rPr lang="en-US" dirty="0" err="1" smtClean="0"/>
              <a:t>Rajarshi</a:t>
            </a:r>
            <a:r>
              <a:rPr lang="en-US" dirty="0" smtClean="0"/>
              <a:t> Roy (University of Maryland)</a:t>
            </a:r>
          </a:p>
          <a:p>
            <a:r>
              <a:rPr lang="en-US" dirty="0" smtClean="0"/>
              <a:t>Francesco </a:t>
            </a:r>
            <a:r>
              <a:rPr lang="en-US" dirty="0" err="1" smtClean="0"/>
              <a:t>Sorrentino</a:t>
            </a:r>
            <a:r>
              <a:rPr lang="en-US" dirty="0" smtClean="0"/>
              <a:t> (Mechanical Engineering, University of New Mexico)</a:t>
            </a:r>
          </a:p>
          <a:p>
            <a:r>
              <a:rPr lang="en-US" dirty="0" smtClean="0"/>
              <a:t>Thomas </a:t>
            </a:r>
            <a:r>
              <a:rPr lang="en-US" dirty="0" err="1" smtClean="0"/>
              <a:t>Dahms</a:t>
            </a:r>
            <a:r>
              <a:rPr lang="en-US" dirty="0" smtClean="0"/>
              <a:t>, </a:t>
            </a:r>
            <a:r>
              <a:rPr lang="en-US" dirty="0" err="1" smtClean="0"/>
              <a:t>Eckehard</a:t>
            </a:r>
            <a:r>
              <a:rPr lang="en-US" dirty="0" smtClean="0"/>
              <a:t> </a:t>
            </a:r>
            <a:r>
              <a:rPr lang="en-US" dirty="0" err="1" smtClean="0"/>
              <a:t>Schöll</a:t>
            </a:r>
            <a:r>
              <a:rPr lang="en-US" dirty="0" smtClean="0"/>
              <a:t> (</a:t>
            </a:r>
            <a:r>
              <a:rPr lang="en-US" dirty="0" err="1" smtClean="0"/>
              <a:t>Tecnische</a:t>
            </a:r>
            <a:r>
              <a:rPr lang="en-US" dirty="0" smtClean="0"/>
              <a:t> </a:t>
            </a:r>
            <a:r>
              <a:rPr lang="en-US" dirty="0" err="1" smtClean="0"/>
              <a:t>Universität</a:t>
            </a:r>
            <a:r>
              <a:rPr lang="en-US" dirty="0" smtClean="0"/>
              <a:t> Berlin)</a:t>
            </a:r>
          </a:p>
          <a:p>
            <a:r>
              <a:rPr lang="en-US" dirty="0" smtClean="0"/>
              <a:t>MURI grant ONR N000140710734 (CRSW, TEM, RR)</a:t>
            </a:r>
          </a:p>
          <a:p>
            <a:r>
              <a:rPr lang="en-US" dirty="0" smtClean="0"/>
              <a:t>DFG in the framework of SFB 910 (TD, ES)</a:t>
            </a:r>
          </a:p>
          <a:p>
            <a:r>
              <a:rPr lang="en-US" dirty="0" smtClean="0"/>
              <a:t>Adam Cohen and </a:t>
            </a:r>
            <a:r>
              <a:rPr lang="en-US" dirty="0" err="1" smtClean="0"/>
              <a:t>Bhargava</a:t>
            </a:r>
            <a:r>
              <a:rPr lang="en-US" dirty="0" smtClean="0"/>
              <a:t> </a:t>
            </a:r>
            <a:r>
              <a:rPr lang="en-US" dirty="0" err="1" smtClean="0"/>
              <a:t>Ravoori</a:t>
            </a:r>
            <a:endParaRPr lang="en-US" dirty="0" smtClean="0"/>
          </a:p>
          <a:p>
            <a:r>
              <a:rPr lang="en-US" dirty="0" err="1" smtClean="0"/>
              <a:t>Hien</a:t>
            </a:r>
            <a:r>
              <a:rPr lang="en-US" dirty="0" smtClean="0"/>
              <a:t> Dao and Aaron </a:t>
            </a:r>
            <a:r>
              <a:rPr lang="en-US" dirty="0" err="1" smtClean="0"/>
              <a:t>Hagerstrom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Synchronization of Periodic Oscillators</a:t>
            </a:r>
            <a:endParaRPr lang="en-US" dirty="0"/>
          </a:p>
        </p:txBody>
      </p:sp>
      <p:pic>
        <p:nvPicPr>
          <p:cNvPr id="4" name="Picture 3" descr="HugyensPendulaScholarpe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326" y="2359983"/>
            <a:ext cx="3139674" cy="1919126"/>
          </a:xfrm>
          <a:prstGeom prst="rect">
            <a:avLst/>
          </a:prstGeom>
        </p:spPr>
      </p:pic>
      <p:pic>
        <p:nvPicPr>
          <p:cNvPr id="5" name="Picture 4" descr="748px-GPS_Satellite_NASA_art-iifWikipedi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4557" y="2359983"/>
            <a:ext cx="2279904" cy="182575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020400"/>
            <a:ext cx="8126733" cy="11057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hlinkClick r:id="rId5"/>
              </a:rPr>
              <a:t>Metronome Synchronization (</a:t>
            </a:r>
            <a:r>
              <a:rPr lang="en-US" dirty="0" err="1" smtClean="0">
                <a:hlinkClick r:id="rId5"/>
              </a:rPr>
              <a:t>IkeguchiLab</a:t>
            </a:r>
            <a:r>
              <a:rPr lang="en-US" dirty="0" smtClean="0">
                <a:hlinkClick r:id="rId5"/>
              </a:rPr>
              <a:t> on YouTube)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Synchronization Example: Millennium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42824"/>
            <a:ext cx="8229600" cy="15457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Bridge-pedestrian coupling created pedestrian synchrony and bridge swaying!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 descr="800px-Mill.bridge.from.tate.modern.arpWikipe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383" y="1600200"/>
            <a:ext cx="4089435" cy="2980176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8591520" cy="715569"/>
          </a:xfrm>
        </p:spPr>
        <p:txBody>
          <a:bodyPr anchor="t"/>
          <a:lstStyle/>
          <a:p>
            <a:pPr algn="l"/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S. H.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</a:rPr>
              <a:t>Strogatz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D. M. Abrams, A.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</a:rPr>
              <a:t>McRobie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B.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</a:rPr>
              <a:t>Eckhardt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 and E. </a:t>
            </a:r>
            <a:r>
              <a:rPr lang="en-US" sz="1600" dirty="0" err="1" smtClean="0">
                <a:solidFill>
                  <a:schemeClr val="tx1"/>
                </a:solidFill>
                <a:latin typeface="Calibri" charset="0"/>
              </a:rPr>
              <a:t>Ott</a:t>
            </a:r>
            <a:r>
              <a:rPr lang="en-US" sz="1600" dirty="0" smtClean="0">
                <a:solidFill>
                  <a:schemeClr val="tx1"/>
                </a:solidFill>
                <a:latin typeface="Calibri" charset="0"/>
              </a:rPr>
              <a:t>, Nature 438, 43-44 (2005).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of Brain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Spike-wavesWikiped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119" y="1453485"/>
            <a:ext cx="4467081" cy="4672678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2086119" y="6142431"/>
            <a:ext cx="2296280" cy="715569"/>
          </a:xfrm>
          <a:prstGeom prst="rect">
            <a:avLst/>
          </a:prstGeom>
        </p:spPr>
        <p:txBody>
          <a:bodyPr vert="horz" lIns="91440" tIns="45720" rIns="91440" bIns="45720"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Image: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+mn-ea"/>
                <a:cs typeface="+mn-cs"/>
              </a:rPr>
              <a:t>Wikipedia.org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Experiment</a:t>
            </a:r>
          </a:p>
        </p:txBody>
      </p:sp>
      <p:pic>
        <p:nvPicPr>
          <p:cNvPr id="14340" name="Picture 2" descr="C:\Documents and Settings\Bhargava\My Documents\My Pictures\exptsetup\exptsetup 00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7977" y="1190625"/>
            <a:ext cx="7478184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0F7D8-21E2-46A8-A2E9-FE1AF832E0C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3133</Words>
  <Application>Microsoft Macintosh PowerPoint</Application>
  <PresentationFormat>On-screen Show (4:3)</PresentationFormat>
  <Paragraphs>402</Paragraphs>
  <Slides>52</Slides>
  <Notes>33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Office Theme</vt:lpstr>
      <vt:lpstr>Equation</vt:lpstr>
      <vt:lpstr>Synchronization patterns in coupled optoelectronic oscillators </vt:lpstr>
      <vt:lpstr>My Research</vt:lpstr>
      <vt:lpstr>Outline</vt:lpstr>
      <vt:lpstr>Pendulum: The Simplest Dynamical System</vt:lpstr>
      <vt:lpstr>Weather: Example of Chaos</vt:lpstr>
      <vt:lpstr>Synchronization of Periodic Oscillators</vt:lpstr>
      <vt:lpstr>Synchronization Example: Millennium Bridge</vt:lpstr>
      <vt:lpstr>Synchronization of Brain Signals</vt:lpstr>
      <vt:lpstr>Experiment</vt:lpstr>
      <vt:lpstr>Experiment</vt:lpstr>
      <vt:lpstr>Experimental Diagram</vt:lpstr>
      <vt:lpstr>Nonlinearity</vt:lpstr>
      <vt:lpstr>Single Node Block Diagram</vt:lpstr>
      <vt:lpstr>Dynamics of a Single Node</vt:lpstr>
      <vt:lpstr>Dynamics of a Single Node</vt:lpstr>
      <vt:lpstr>Four Node Network: Flexible Experiment</vt:lpstr>
      <vt:lpstr>Synchronization Types</vt:lpstr>
      <vt:lpstr>Phase Synchrony States</vt:lpstr>
      <vt:lpstr>Coupled Periodic Oscillators</vt:lpstr>
      <vt:lpstr>Unidirectional Ring of Neurons</vt:lpstr>
      <vt:lpstr>Background</vt:lpstr>
      <vt:lpstr>Experiment on Unidirectional Ring</vt:lpstr>
      <vt:lpstr>Mathematical Model</vt:lpstr>
      <vt:lpstr>Mathematical Model</vt:lpstr>
      <vt:lpstr>Tuning Coupling Delay</vt:lpstr>
      <vt:lpstr>Tuning Coupling Delay</vt:lpstr>
      <vt:lpstr>Tuning Coupling Delay</vt:lpstr>
      <vt:lpstr>Tuning Coupling Delay</vt:lpstr>
      <vt:lpstr>Varying Coupling Delay</vt:lpstr>
      <vt:lpstr>Predicted Stability</vt:lpstr>
      <vt:lpstr>Coupled Chaotic Oscillators</vt:lpstr>
      <vt:lpstr>Group Synchrony</vt:lpstr>
      <vt:lpstr>Cluster Synchrony</vt:lpstr>
      <vt:lpstr>Motivation</vt:lpstr>
      <vt:lpstr>Experimental Network Structure</vt:lpstr>
      <vt:lpstr>Synchrony of Coupled Groups</vt:lpstr>
      <vt:lpstr>Mathematical Model</vt:lpstr>
      <vt:lpstr>Mathematical Model</vt:lpstr>
      <vt:lpstr>Stability of Group Synchrony</vt:lpstr>
      <vt:lpstr>Global Synchrony</vt:lpstr>
      <vt:lpstr>Cluster Synchrony</vt:lpstr>
      <vt:lpstr>Group Synchrony</vt:lpstr>
      <vt:lpstr>Dissimilar Nodes</vt:lpstr>
      <vt:lpstr>Coupled Nodes</vt:lpstr>
      <vt:lpstr>Group Synchrony and Time-lagged Phase Synchrony</vt:lpstr>
      <vt:lpstr>Group Sync for Different Structures</vt:lpstr>
      <vt:lpstr>Group Sync for Different Structures</vt:lpstr>
      <vt:lpstr>Group Sync for Different Structures</vt:lpstr>
      <vt:lpstr>Larger Networks</vt:lpstr>
      <vt:lpstr>Conclusions I</vt:lpstr>
      <vt:lpstr>Conclusions II</vt:lpstr>
      <vt:lpstr>Acknowledgements</vt:lpstr>
    </vt:vector>
  </TitlesOfParts>
  <Company>University of Maryland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Caitlin Williams</dc:creator>
  <cp:lastModifiedBy>Caitlin Williams</cp:lastModifiedBy>
  <cp:revision>12</cp:revision>
  <dcterms:created xsi:type="dcterms:W3CDTF">2013-08-13T13:47:57Z</dcterms:created>
  <dcterms:modified xsi:type="dcterms:W3CDTF">2013-08-13T13:56:29Z</dcterms:modified>
</cp:coreProperties>
</file>